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tiff" ContentType="image/tiff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96" r:id="rId1"/>
  </p:sldMasterIdLst>
  <p:notesMasterIdLst>
    <p:notesMasterId r:id="rId54"/>
  </p:notesMasterIdLst>
  <p:sldIdLst>
    <p:sldId id="256" r:id="rId2"/>
    <p:sldId id="326" r:id="rId3"/>
    <p:sldId id="356" r:id="rId4"/>
    <p:sldId id="416" r:id="rId5"/>
    <p:sldId id="357" r:id="rId6"/>
    <p:sldId id="359" r:id="rId7"/>
    <p:sldId id="360" r:id="rId8"/>
    <p:sldId id="430" r:id="rId9"/>
    <p:sldId id="361" r:id="rId10"/>
    <p:sldId id="419" r:id="rId11"/>
    <p:sldId id="400" r:id="rId12"/>
    <p:sldId id="431" r:id="rId13"/>
    <p:sldId id="420" r:id="rId14"/>
    <p:sldId id="432" r:id="rId15"/>
    <p:sldId id="401" r:id="rId16"/>
    <p:sldId id="362" r:id="rId17"/>
    <p:sldId id="363" r:id="rId18"/>
    <p:sldId id="402" r:id="rId19"/>
    <p:sldId id="422" r:id="rId20"/>
    <p:sldId id="364" r:id="rId21"/>
    <p:sldId id="399" r:id="rId22"/>
    <p:sldId id="425" r:id="rId23"/>
    <p:sldId id="433" r:id="rId24"/>
    <p:sldId id="365" r:id="rId25"/>
    <p:sldId id="371" r:id="rId26"/>
    <p:sldId id="372" r:id="rId27"/>
    <p:sldId id="374" r:id="rId28"/>
    <p:sldId id="373" r:id="rId29"/>
    <p:sldId id="403" r:id="rId30"/>
    <p:sldId id="375" r:id="rId31"/>
    <p:sldId id="376" r:id="rId32"/>
    <p:sldId id="404" r:id="rId33"/>
    <p:sldId id="377" r:id="rId34"/>
    <p:sldId id="378" r:id="rId35"/>
    <p:sldId id="405" r:id="rId36"/>
    <p:sldId id="384" r:id="rId37"/>
    <p:sldId id="406" r:id="rId38"/>
    <p:sldId id="385" r:id="rId39"/>
    <p:sldId id="407" r:id="rId40"/>
    <p:sldId id="386" r:id="rId41"/>
    <p:sldId id="387" r:id="rId42"/>
    <p:sldId id="408" r:id="rId43"/>
    <p:sldId id="410" r:id="rId44"/>
    <p:sldId id="411" r:id="rId45"/>
    <p:sldId id="412" r:id="rId46"/>
    <p:sldId id="393" r:id="rId47"/>
    <p:sldId id="394" r:id="rId48"/>
    <p:sldId id="395" r:id="rId49"/>
    <p:sldId id="396" r:id="rId50"/>
    <p:sldId id="397" r:id="rId51"/>
    <p:sldId id="427" r:id="rId52"/>
    <p:sldId id="398" r:id="rId5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823" autoAdjust="0"/>
    <p:restoredTop sz="94660"/>
  </p:normalViewPr>
  <p:slideViewPr>
    <p:cSldViewPr>
      <p:cViewPr varScale="1">
        <p:scale>
          <a:sx n="63" d="100"/>
          <a:sy n="63" d="100"/>
        </p:scale>
        <p:origin x="1332" y="5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9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0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66.wmf"/><Relationship Id="rId1" Type="http://schemas.openxmlformats.org/officeDocument/2006/relationships/image" Target="../media/image65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5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652889-7E82-4C15-B3F9-FE94BD10B7BD}" type="datetimeFigureOut">
              <a:rPr lang="en-US" smtClean="0"/>
              <a:pPr/>
              <a:t>4/6/2021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63415C-2120-44EA-B4D5-CF87D5787AB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3809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63415C-2120-44EA-B4D5-CF87D5787ABA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7011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63415C-2120-44EA-B4D5-CF87D5787ABA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82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63415C-2120-44EA-B4D5-CF87D5787ABA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5931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63415C-2120-44EA-B4D5-CF87D5787ABA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5473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63415C-2120-44EA-B4D5-CF87D5787ABA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5473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fld id="{094EDE80-E368-46C8-BFBE-AFFEC507F008}" type="datetime1">
              <a:rPr lang="en-US" altLang="zh-CN" smtClean="0"/>
              <a:t>4/6/2021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B6AAD-9D57-438D-AD67-8F922716C385}" type="datetime1">
              <a:rPr lang="en-US" altLang="zh-CN" smtClean="0"/>
              <a:t>4/6/2021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</p:spPr>
        <p:txBody>
          <a:bodyPr/>
          <a:lstStyle/>
          <a:p>
            <a:fld id="{0E05FB98-7ED7-448C-8870-584F5536236C}" type="datetime1">
              <a:rPr lang="en-US" altLang="zh-CN" smtClean="0"/>
              <a:t>4/6/2021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FE3A2-A4FE-4999-8AE7-503C0560925B}" type="datetime1">
              <a:rPr lang="en-US" altLang="zh-CN" smtClean="0"/>
              <a:t>4/6/2021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Rectangle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E5B3A9-E397-4FC0-8E43-8FB2BBE2B4A3}" type="datetime1">
              <a:rPr lang="en-US" altLang="zh-CN" smtClean="0"/>
              <a:t>4/6/2021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43C812E1-3354-4B1B-8410-8A17AED85DA2}" type="datetime1">
              <a:rPr lang="en-US" altLang="zh-CN" smtClean="0"/>
              <a:t>4/6/2021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E4D599D1-6197-437D-B01A-DED3F6CB84BB}" type="datetime1">
              <a:rPr lang="en-US" altLang="zh-CN" smtClean="0"/>
              <a:t>4/6/2021</a:t>
            </a:fld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US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BB06B-FB8B-4243-BC4C-62382E4D52DD}" type="datetime1">
              <a:rPr lang="en-US" altLang="zh-CN" smtClean="0"/>
              <a:t>4/6/2021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952EC-5E5A-4DEE-BF57-C526E38AAC9A}" type="datetime1">
              <a:rPr lang="en-US" altLang="zh-CN" smtClean="0"/>
              <a:t>4/6/2021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FD69A7-2FBE-4242-8EAF-11E352EDC2F5}" type="datetime1">
              <a:rPr lang="en-US" altLang="zh-CN" smtClean="0"/>
              <a:t>4/6/2021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8" name="Rectangle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1" name="Rectangle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/>
          <a:p>
            <a:fld id="{8130A8B7-0F81-4411-8972-9B1ED7942F37}" type="datetime1">
              <a:rPr lang="en-US" altLang="zh-CN" smtClean="0"/>
              <a:t>4/6/2021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</p:spPr>
        <p:txBody>
          <a:bodyPr rtlCol="0"/>
          <a:lstStyle/>
          <a:p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612648" y="1600200"/>
            <a:ext cx="8153400" cy="45262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21016961-9CDA-4F06-B65E-087FDF3940B4}" type="datetime1">
              <a:rPr lang="en-US" altLang="zh-CN" smtClean="0"/>
              <a:t>4/6/2021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Rectangle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280160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590550" y="1280160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97" r:id="rId1"/>
    <p:sldLayoutId id="2147483998" r:id="rId2"/>
    <p:sldLayoutId id="2147483999" r:id="rId3"/>
    <p:sldLayoutId id="2147484000" r:id="rId4"/>
    <p:sldLayoutId id="2147484001" r:id="rId5"/>
    <p:sldLayoutId id="2147484002" r:id="rId6"/>
    <p:sldLayoutId id="2147484003" r:id="rId7"/>
    <p:sldLayoutId id="2147484004" r:id="rId8"/>
    <p:sldLayoutId id="2147484005" r:id="rId9"/>
    <p:sldLayoutId id="2147484006" r:id="rId10"/>
    <p:sldLayoutId id="2147484007" r:id="rId11"/>
  </p:sldLayoutIdLst>
  <p:hf hdr="0" ftr="0" dt="0"/>
  <p:txStyles>
    <p:titleStyle>
      <a:lvl1pPr algn="l" rtl="0" eaLnBrk="1" latinLnBrk="0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0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0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0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0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1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23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emf"/><Relationship Id="rId5" Type="http://schemas.openxmlformats.org/officeDocument/2006/relationships/image" Target="../media/image26.tiff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4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35.png"/><Relationship Id="rId4" Type="http://schemas.openxmlformats.org/officeDocument/2006/relationships/image" Target="../media/image4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gi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49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61.png"/><Relationship Id="rId4" Type="http://schemas.openxmlformats.org/officeDocument/2006/relationships/image" Target="../media/image51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wmf"/><Relationship Id="rId3" Type="http://schemas.openxmlformats.org/officeDocument/2006/relationships/image" Target="../media/image62.png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64.emf"/><Relationship Id="rId5" Type="http://schemas.openxmlformats.org/officeDocument/2006/relationships/image" Target="../media/image63.emf"/><Relationship Id="rId4" Type="http://schemas.openxmlformats.org/officeDocument/2006/relationships/image" Target="../media/image6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66.w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65.w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7" Type="http://schemas.openxmlformats.org/officeDocument/2006/relationships/image" Target="../media/image78.gif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tiff"/><Relationship Id="rId5" Type="http://schemas.openxmlformats.org/officeDocument/2006/relationships/image" Target="../media/image76.tiff"/><Relationship Id="rId4" Type="http://schemas.openxmlformats.org/officeDocument/2006/relationships/image" Target="../media/image7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2.gif"/><Relationship Id="rId4" Type="http://schemas.openxmlformats.org/officeDocument/2006/relationships/image" Target="../media/image81.gi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7" Type="http://schemas.openxmlformats.org/officeDocument/2006/relationships/image" Target="../media/image87.tiff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tiff"/><Relationship Id="rId5" Type="http://schemas.openxmlformats.org/officeDocument/2006/relationships/image" Target="../media/image86.tiff"/><Relationship Id="rId4" Type="http://schemas.openxmlformats.org/officeDocument/2006/relationships/image" Target="../media/image85.tif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9.tiff"/><Relationship Id="rId4" Type="http://schemas.openxmlformats.org/officeDocument/2006/relationships/image" Target="../media/image85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2.png"/><Relationship Id="rId4" Type="http://schemas.openxmlformats.org/officeDocument/2006/relationships/image" Target="../media/image6.tif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tiff"/><Relationship Id="rId2" Type="http://schemas.openxmlformats.org/officeDocument/2006/relationships/image" Target="../media/image93.tif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tiff"/><Relationship Id="rId2" Type="http://schemas.openxmlformats.org/officeDocument/2006/relationships/image" Target="../media/image95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7.tif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05.w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10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emf"/><Relationship Id="rId4" Type="http://schemas.openxmlformats.org/officeDocument/2006/relationships/image" Target="../media/image9.emf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tif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tif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tif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tif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1.png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7" Type="http://schemas.openxmlformats.org/officeDocument/2006/relationships/image" Target="../media/image157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6.png"/><Relationship Id="rId5" Type="http://schemas.openxmlformats.org/officeDocument/2006/relationships/image" Target="../media/image155.png"/><Relationship Id="rId4" Type="http://schemas.openxmlformats.org/officeDocument/2006/relationships/image" Target="../media/image154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05000" y="4038600"/>
            <a:ext cx="7239000" cy="1828800"/>
          </a:xfrm>
        </p:spPr>
        <p:txBody>
          <a:bodyPr>
            <a:normAutofit/>
          </a:bodyPr>
          <a:lstStyle/>
          <a:p>
            <a:r>
              <a:rPr lang="en-US" sz="3200" dirty="0"/>
              <a:t>7. Plane Wave Propagation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 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514600" y="6096000"/>
            <a:ext cx="66294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FFFF"/>
                </a:solidFill>
              </a:rPr>
              <a:t>7e Applied EM by Ulaby and </a:t>
            </a:r>
            <a:r>
              <a:rPr lang="en-US" sz="2400" dirty="0" err="1">
                <a:solidFill>
                  <a:srgbClr val="FFFFFF"/>
                </a:solidFill>
              </a:rPr>
              <a:t>Ravaioli</a:t>
            </a:r>
            <a:endParaRPr lang="en-US" sz="2400" dirty="0">
              <a:solidFill>
                <a:srgbClr val="FFFFFF"/>
              </a:solidFill>
            </a:endParaRPr>
          </a:p>
          <a:p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7010" y="381000"/>
            <a:ext cx="8729980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098984E-E15A-4975-A215-FFEB8E533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DCC03-55F8-4B63-9C69-6FF9F41CE208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382000" cy="990600"/>
          </a:xfrm>
        </p:spPr>
        <p:txBody>
          <a:bodyPr>
            <a:normAutofit fontScale="90000"/>
          </a:bodyPr>
          <a:lstStyle/>
          <a:p>
            <a:r>
              <a:rPr lang="en-US" dirty="0"/>
              <a:t>Transverse Electromagnetic (TEM) Wave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9280" y="2989738"/>
            <a:ext cx="7659000" cy="358253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072" y="4697616"/>
            <a:ext cx="2328750" cy="517334"/>
          </a:xfrm>
          <a:prstGeom prst="rect">
            <a:avLst/>
          </a:prstGeom>
        </p:spPr>
      </p:pic>
      <p:graphicFrame>
        <p:nvGraphicFramePr>
          <p:cNvPr id="3074" name="Object 2"/>
          <p:cNvGraphicFramePr>
            <a:graphicFrameLocks noChangeAspect="1"/>
          </p:cNvGraphicFramePr>
          <p:nvPr/>
        </p:nvGraphicFramePr>
        <p:xfrm>
          <a:off x="1071538" y="1643050"/>
          <a:ext cx="7112001" cy="889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56" name="公式" r:id="rId5" imgW="3555720" imgH="444240" progId="Equation.3">
                  <p:embed/>
                </p:oleObj>
              </mc:Choice>
              <mc:Fallback>
                <p:oleObj name="公式" r:id="rId5" imgW="3555720" imgH="44424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1538" y="1643050"/>
                        <a:ext cx="7112001" cy="889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FBDA9FB-7548-4737-96A5-7A2CCE343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391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lang="en-US" dirty="0"/>
              <a:t>Uniform Plane Wave Solution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02869" y="2630987"/>
            <a:ext cx="2892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General Form of the Solution: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570797" y="5584483"/>
            <a:ext cx="35360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For a wave travelling along +</a:t>
            </a:r>
            <a:r>
              <a:rPr lang="en-US" dirty="0" err="1">
                <a:solidFill>
                  <a:srgbClr val="FF0000"/>
                </a:solidFill>
              </a:rPr>
              <a:t>z</a:t>
            </a:r>
            <a:r>
              <a:rPr lang="en-US" dirty="0">
                <a:solidFill>
                  <a:srgbClr val="FF0000"/>
                </a:solidFill>
              </a:rPr>
              <a:t> only:</a:t>
            </a:r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6669" y="3068696"/>
            <a:ext cx="4572000" cy="3661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027997" y="6041683"/>
            <a:ext cx="3240405" cy="44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Content Placeholder 17" descr="eq7.23.tiff"/>
          <p:cNvPicPr>
            <a:picLocks noGrp="1" noChangeAspect="1"/>
          </p:cNvPicPr>
          <p:nvPr>
            <p:ph sz="quarter" idx="1"/>
          </p:nvPr>
        </p:nvPicPr>
        <p:blipFill rotWithShape="1">
          <a:blip r:embed="rId5"/>
          <a:srcRect l="32071" t="75782" r="33653" b="-248"/>
          <a:stretch/>
        </p:blipFill>
        <p:spPr>
          <a:xfrm>
            <a:off x="457200" y="1703976"/>
            <a:ext cx="2202753" cy="772523"/>
          </a:xfrm>
        </p:spPr>
      </p:pic>
      <p:sp>
        <p:nvSpPr>
          <p:cNvPr id="20" name="Up Arrow 19"/>
          <p:cNvSpPr/>
          <p:nvPr/>
        </p:nvSpPr>
        <p:spPr>
          <a:xfrm>
            <a:off x="4419600" y="2609313"/>
            <a:ext cx="228600" cy="391006"/>
          </a:xfrm>
          <a:prstGeom prst="upArrow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3505200" y="2139364"/>
            <a:ext cx="21076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-</a:t>
            </a:r>
            <a:r>
              <a:rPr lang="en-US" sz="2400" i="1" dirty="0">
                <a:solidFill>
                  <a:srgbClr val="0070C0"/>
                </a:solidFill>
              </a:rPr>
              <a:t>z</a:t>
            </a:r>
            <a:r>
              <a:rPr lang="en-US" sz="2400" dirty="0">
                <a:solidFill>
                  <a:srgbClr val="0070C0"/>
                </a:solidFill>
              </a:rPr>
              <a:t> propagation</a:t>
            </a:r>
          </a:p>
        </p:txBody>
      </p:sp>
      <p:sp>
        <p:nvSpPr>
          <p:cNvPr id="23" name="Up Arrow 22"/>
          <p:cNvSpPr/>
          <p:nvPr/>
        </p:nvSpPr>
        <p:spPr>
          <a:xfrm flipV="1">
            <a:off x="3294058" y="3462097"/>
            <a:ext cx="228600" cy="391006"/>
          </a:xfrm>
          <a:prstGeom prst="upArrow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2354529" y="3817971"/>
            <a:ext cx="21412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+</a:t>
            </a:r>
            <a:r>
              <a:rPr lang="en-US" sz="2400" i="1" dirty="0">
                <a:solidFill>
                  <a:srgbClr val="0070C0"/>
                </a:solidFill>
              </a:rPr>
              <a:t>z</a:t>
            </a:r>
            <a:r>
              <a:rPr lang="en-US" sz="2400" dirty="0">
                <a:solidFill>
                  <a:srgbClr val="0070C0"/>
                </a:solidFill>
              </a:rPr>
              <a:t> propagation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1600" y="4315822"/>
            <a:ext cx="6813608" cy="1047026"/>
          </a:xfrm>
          <a:prstGeom prst="rect">
            <a:avLst/>
          </a:prstGeom>
        </p:spPr>
      </p:pic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BFC42AC-2740-4F1B-857E-D15631675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1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1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81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8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20" grpId="0" animBg="1"/>
      <p:bldP spid="21" grpId="0"/>
      <p:bldP spid="23" grpId="0" animBg="1"/>
      <p:bldP spid="2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lang="en-US" dirty="0"/>
              <a:t>Uniform Plane Wave Solution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42391" y="1556792"/>
            <a:ext cx="52316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The corresponding M field is obtained by</a:t>
            </a:r>
          </a:p>
        </p:txBody>
      </p:sp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03648" y="2780928"/>
            <a:ext cx="1782341" cy="421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5936" y="2338019"/>
            <a:ext cx="3555879" cy="1584176"/>
          </a:xfrm>
          <a:prstGeom prst="rect">
            <a:avLst/>
          </a:prstGeom>
        </p:spPr>
      </p:pic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BFC42AC-2740-4F1B-857E-D15631675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4077072"/>
            <a:ext cx="3714750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59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4089" y="4509120"/>
            <a:ext cx="4219575" cy="95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60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6626" y="5461620"/>
            <a:ext cx="2219325" cy="89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75563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1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1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Intrinsic Impedance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51520" y="4261294"/>
            <a:ext cx="44975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Summary: </a:t>
            </a:r>
            <a:r>
              <a:rPr lang="en-US" sz="2400" dirty="0"/>
              <a:t>This is a plane wave with</a:t>
            </a:r>
          </a:p>
        </p:txBody>
      </p:sp>
      <p:pic>
        <p:nvPicPr>
          <p:cNvPr id="6" name="Picture 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4871578"/>
            <a:ext cx="4600575" cy="16059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33800" y="3004446"/>
            <a:ext cx="4252913" cy="933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612648" y="1763505"/>
                <a:ext cx="1242135" cy="9767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sub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648" y="1763505"/>
                <a:ext cx="1242135" cy="97674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/>
          <p:cNvSpPr/>
          <p:nvPr/>
        </p:nvSpPr>
        <p:spPr>
          <a:xfrm>
            <a:off x="2057400" y="2062989"/>
            <a:ext cx="6934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Intrinsic impedance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the medium or </a:t>
            </a: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wave impedance</a:t>
            </a:r>
            <a:endParaRPr lang="en-US" sz="2400" dirty="0">
              <a:solidFill>
                <a:srgbClr val="FF0000"/>
              </a:solidFill>
            </a:endParaRPr>
          </a:p>
        </p:txBody>
      </p:sp>
      <p:pic>
        <p:nvPicPr>
          <p:cNvPr id="11" name="Picture 6"/>
          <p:cNvPicPr>
            <a:picLocks noChangeAspect="1" noChangeArrowheads="1"/>
          </p:cNvPicPr>
          <p:nvPr/>
        </p:nvPicPr>
        <p:blipFill rotWithShape="1">
          <a:blip r:embed="rId5" cstate="print"/>
          <a:srcRect r="34426"/>
          <a:stretch/>
        </p:blipFill>
        <p:spPr bwMode="auto">
          <a:xfrm>
            <a:off x="533401" y="3131129"/>
            <a:ext cx="2514600" cy="6800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EEDF904F-3EB6-4946-B3AA-46939A43F84D}"/>
                  </a:ext>
                </a:extLst>
              </p:cNvPr>
              <p:cNvSpPr txBox="1"/>
              <p:nvPr/>
            </p:nvSpPr>
            <p:spPr>
              <a:xfrm>
                <a:off x="6156176" y="4149080"/>
                <a:ext cx="1328249" cy="381258"/>
              </a:xfrm>
              <a:prstGeom prst="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acc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  <m:sSup>
                        <m:sSup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𝑗𝑘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⋆</m:t>
                          </m:r>
                        </m:sup>
                      </m:sSup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EEDF904F-3EB6-4946-B3AA-46939A43F8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6176" y="4149080"/>
                <a:ext cx="1328249" cy="38125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C7806B07-84F4-47E8-8321-27D0F05C4869}"/>
              </a:ext>
            </a:extLst>
          </p:cNvPr>
          <p:cNvCxnSpPr>
            <a:cxnSpLocks/>
            <a:endCxn id="19" idx="0"/>
          </p:cNvCxnSpPr>
          <p:nvPr/>
        </p:nvCxnSpPr>
        <p:spPr>
          <a:xfrm flipH="1">
            <a:off x="5428473" y="4530337"/>
            <a:ext cx="883175" cy="5902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14A37DB8-430B-4B3F-9178-D0DF012CEC43}"/>
                  </a:ext>
                </a:extLst>
              </p:cNvPr>
              <p:cNvSpPr txBox="1"/>
              <p:nvPr/>
            </p:nvSpPr>
            <p:spPr>
              <a:xfrm>
                <a:off x="6158233" y="6144086"/>
                <a:ext cx="1403268" cy="381258"/>
              </a:xfrm>
              <a:prstGeom prst="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acc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  <m:sSup>
                        <m:sSup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𝑗𝑘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⋆</m:t>
                          </m:r>
                        </m:sup>
                      </m:sSup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14A37DB8-430B-4B3F-9178-D0DF012CEC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8233" y="6144086"/>
                <a:ext cx="1403268" cy="38125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1A912AE4-F80F-485D-AE19-0D8013198C8D}"/>
              </a:ext>
            </a:extLst>
          </p:cNvPr>
          <p:cNvCxnSpPr>
            <a:cxnSpLocks/>
          </p:cNvCxnSpPr>
          <p:nvPr/>
        </p:nvCxnSpPr>
        <p:spPr>
          <a:xfrm>
            <a:off x="6732240" y="4530337"/>
            <a:ext cx="0" cy="5940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22533BEB-7F84-4002-9832-2BC324D84665}"/>
              </a:ext>
            </a:extLst>
          </p:cNvPr>
          <p:cNvCxnSpPr>
            <a:cxnSpLocks/>
          </p:cNvCxnSpPr>
          <p:nvPr/>
        </p:nvCxnSpPr>
        <p:spPr>
          <a:xfrm flipV="1">
            <a:off x="7092280" y="5883788"/>
            <a:ext cx="469221" cy="2382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D4AF61C9-F16A-467A-ABAC-6A8213035276}"/>
              </a:ext>
            </a:extLst>
          </p:cNvPr>
          <p:cNvSpPr txBox="1"/>
          <p:nvPr/>
        </p:nvSpPr>
        <p:spPr>
          <a:xfrm>
            <a:off x="4880619" y="5120598"/>
            <a:ext cx="1095707" cy="40011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CN" sz="2000" dirty="0"/>
              <a:t>Direction</a:t>
            </a:r>
            <a:endParaRPr lang="zh-CN" alt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240D005C-C197-4AF9-B433-D1DE61346D48}"/>
              </a:ext>
            </a:extLst>
          </p:cNvPr>
          <p:cNvSpPr txBox="1"/>
          <p:nvPr/>
        </p:nvSpPr>
        <p:spPr>
          <a:xfrm>
            <a:off x="6104755" y="5127114"/>
            <a:ext cx="1251241" cy="40011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CN" sz="2000" dirty="0"/>
              <a:t>Amplitude</a:t>
            </a:r>
            <a:endParaRPr lang="zh-CN" altLang="en-US" dirty="0"/>
          </a:p>
        </p:txBody>
      </p: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B93DAE83-25A2-4DFD-887F-008224F38C6D}"/>
              </a:ext>
            </a:extLst>
          </p:cNvPr>
          <p:cNvCxnSpPr>
            <a:cxnSpLocks/>
            <a:endCxn id="19" idx="2"/>
          </p:cNvCxnSpPr>
          <p:nvPr/>
        </p:nvCxnSpPr>
        <p:spPr>
          <a:xfrm flipH="1" flipV="1">
            <a:off x="5428473" y="5520708"/>
            <a:ext cx="894452" cy="6032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3A23D985-2473-4F02-A73B-8FF0C6587899}"/>
              </a:ext>
            </a:extLst>
          </p:cNvPr>
          <p:cNvCxnSpPr>
            <a:cxnSpLocks/>
          </p:cNvCxnSpPr>
          <p:nvPr/>
        </p:nvCxnSpPr>
        <p:spPr>
          <a:xfrm flipV="1">
            <a:off x="6732240" y="5526226"/>
            <a:ext cx="0" cy="5940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4" name="文本框 33">
            <a:extLst>
              <a:ext uri="{FF2B5EF4-FFF2-40B4-BE49-F238E27FC236}">
                <a16:creationId xmlns:a16="http://schemas.microsoft.com/office/drawing/2014/main" id="{4F05A564-05FF-4D1F-BB73-C812D24B646F}"/>
              </a:ext>
            </a:extLst>
          </p:cNvPr>
          <p:cNvSpPr txBox="1"/>
          <p:nvPr/>
        </p:nvSpPr>
        <p:spPr>
          <a:xfrm>
            <a:off x="7484425" y="4843755"/>
            <a:ext cx="1497547" cy="1015663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CN" sz="2000" dirty="0"/>
              <a:t>Exponential term for propagation</a:t>
            </a:r>
            <a:endParaRPr lang="zh-CN" altLang="en-US" dirty="0"/>
          </a:p>
        </p:txBody>
      </p: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EA9BD971-C760-4199-8F56-69319BC91271}"/>
              </a:ext>
            </a:extLst>
          </p:cNvPr>
          <p:cNvCxnSpPr>
            <a:cxnSpLocks/>
          </p:cNvCxnSpPr>
          <p:nvPr/>
        </p:nvCxnSpPr>
        <p:spPr>
          <a:xfrm>
            <a:off x="7067563" y="4565485"/>
            <a:ext cx="469221" cy="2382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F4A5CFC-00C5-41A6-ABFD-30A7C1991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097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TEM wave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420888"/>
            <a:ext cx="8277906" cy="2664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425733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0"/>
            <a:ext cx="8613648" cy="990600"/>
          </a:xfrm>
        </p:spPr>
        <p:txBody>
          <a:bodyPr/>
          <a:lstStyle/>
          <a:p>
            <a:r>
              <a:rPr lang="en-US" dirty="0"/>
              <a:t>   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1700808"/>
            <a:ext cx="4824536" cy="21952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83768" y="3896066"/>
            <a:ext cx="4608512" cy="12942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Title 1"/>
          <p:cNvSpPr txBox="1">
            <a:spLocks/>
          </p:cNvSpPr>
          <p:nvPr/>
        </p:nvSpPr>
        <p:spPr>
          <a:xfrm>
            <a:off x="612648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Time-Domain Solution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D25A3AA-E8DE-4431-9B7D-97E6E8764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4608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5274979"/>
            <a:ext cx="5746254" cy="13579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0"/>
            <a:ext cx="8613648" cy="990600"/>
          </a:xfrm>
        </p:spPr>
        <p:txBody>
          <a:bodyPr/>
          <a:lstStyle/>
          <a:p>
            <a:r>
              <a:rPr lang="en-US" dirty="0"/>
              <a:t>  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953000" y="15240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953000" y="24384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800600" y="34290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924800" y="34290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04800" y="8382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162107" y="62484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52400" y="2433935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85800" y="457200"/>
            <a:ext cx="42381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1F497D"/>
                </a:solidFill>
              </a:rPr>
              <a:t>Wa</a:t>
            </a:r>
            <a:r>
              <a:rPr lang="en-US" sz="3600" dirty="0">
                <a:solidFill>
                  <a:srgbClr val="1F497D"/>
                </a:solidFill>
              </a:rPr>
              <a:t>ve’s Phase Velocity  </a:t>
            </a:r>
          </a:p>
        </p:txBody>
      </p:sp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76400" y="1752600"/>
            <a:ext cx="6079634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56FEF85-A405-4ABD-9F4E-A2C1832476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27236" y="0"/>
            <a:ext cx="5208836" cy="32793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81400" y="3169630"/>
            <a:ext cx="5486399" cy="3546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8458200" y="6477000"/>
            <a:ext cx="653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Cont.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830E82E3-8602-4C72-BE5D-C1C2C01F45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24400" y="304800"/>
            <a:ext cx="4303888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5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1000" y="3429000"/>
            <a:ext cx="5874233" cy="29946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533400" y="533400"/>
            <a:ext cx="3151223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tx2"/>
                </a:solidFill>
              </a:rPr>
              <a:t>Example 7-1 cont.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D76408C-BFE9-455A-9332-3CA98CBA2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50178" name="Picture 2" descr="Image result for linear polarization animation">
            <a:extLst>
              <a:ext uri="{FF2B5EF4-FFF2-40B4-BE49-F238E27FC236}">
                <a16:creationId xmlns:a16="http://schemas.microsoft.com/office/drawing/2014/main" id="{868C9937-B33D-43AF-935E-6494FDE6B02E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5913" y="942975"/>
            <a:ext cx="5972175" cy="497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01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01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General Plane Wave</a:t>
            </a:r>
            <a:endParaRPr lang="en-US" b="1" dirty="0"/>
          </a:p>
        </p:txBody>
      </p:sp>
      <p:sp>
        <p:nvSpPr>
          <p:cNvPr id="6" name="TextBox 5"/>
          <p:cNvSpPr txBox="1"/>
          <p:nvPr/>
        </p:nvSpPr>
        <p:spPr>
          <a:xfrm>
            <a:off x="381000" y="1572573"/>
            <a:ext cx="17556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propagation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883121" y="2132856"/>
                <a:ext cx="795602" cy="3812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𝑗𝑘𝑧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121" y="2132856"/>
                <a:ext cx="795602" cy="381258"/>
              </a:xfrm>
              <a:prstGeom prst="rect">
                <a:avLst/>
              </a:prstGeom>
              <a:blipFill rotWithShape="1">
                <a:blip r:embed="rId2"/>
                <a:stretch>
                  <a:fillRect l="-3846" t="-4839" r="-53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563807" y="2708920"/>
                <a:ext cx="2562897" cy="4456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Wave vector 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en-US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e>
                    </m:acc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𝑘</m:t>
                    </m:r>
                    <m:acc>
                      <m:accPr>
                        <m:chr m:val="̂"/>
                        <m:ctrlP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𝑧</m:t>
                        </m:r>
                      </m:e>
                    </m:acc>
                  </m:oMath>
                </a14:m>
                <a:endParaRPr lang="en-US" sz="20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807" y="2708920"/>
                <a:ext cx="2562897" cy="445635"/>
              </a:xfrm>
              <a:prstGeom prst="rect">
                <a:avLst/>
              </a:prstGeom>
              <a:blipFill rotWithShape="1">
                <a:blip r:embed="rId3"/>
                <a:stretch>
                  <a:fillRect l="-2375" b="-246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/>
          <p:cNvSpPr txBox="1"/>
          <p:nvPr/>
        </p:nvSpPr>
        <p:spPr>
          <a:xfrm>
            <a:off x="467544" y="3356992"/>
            <a:ext cx="37539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General-direction propagation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762466" y="3876617"/>
                <a:ext cx="3459024" cy="4457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acc>
                            <m:accPr>
                              <m:chr m:val="⃑"/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  <m: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acc>
                            <m:accPr>
                              <m:chr m:val="⃑"/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</m:acc>
                        </m:sup>
                      </m:sSup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466" y="3876617"/>
                <a:ext cx="3459024" cy="445763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539552" y="4365104"/>
                <a:ext cx="3904852" cy="55393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acc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acc>
                        <m:accPr>
                          <m:chr m:val="̂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acc>
                        <m:accPr>
                          <m:chr m:val="̂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acc>
                        <m:accPr>
                          <m:chr m:val="̂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𝑘</m:t>
                      </m:r>
                      <m:acc>
                        <m:accPr>
                          <m:chr m:val="̂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ac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4365104"/>
                <a:ext cx="3904852" cy="553934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4694375" y="4411238"/>
                <a:ext cx="256236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acc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acc>
                        <m:accPr>
                          <m:chr m:val="̂"/>
                          <m:ctrlP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acc>
                        <m:accPr>
                          <m:chr m:val="̂"/>
                          <m:ctrlP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acc>
                        <m:accPr>
                          <m:chr m:val="̂"/>
                          <m:ctrlP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acc>
                    </m:oMath>
                  </m:oMathPara>
                </a14:m>
                <a:endParaRPr lang="en-US" sz="24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4375" y="4411238"/>
                <a:ext cx="2562368" cy="461665"/>
              </a:xfrm>
              <a:prstGeom prst="rect">
                <a:avLst/>
              </a:prstGeom>
              <a:blipFill rotWithShape="1">
                <a:blip r:embed="rId6"/>
                <a:stretch>
                  <a:fillRect t="-4000" r="-11667" b="-10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883121" y="5733256"/>
                <a:ext cx="5834033" cy="4457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⃑"/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p>
                        <m:sSup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acc>
                            <m:accPr>
                              <m:chr m:val="⃑"/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  <m: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acc>
                            <m:accPr>
                              <m:chr m:val="⃑"/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</m:acc>
                        </m:sup>
                      </m:sSup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𝐸</m:t>
                          </m:r>
                          <m:r>
                            <a:rPr lang="en-US" sz="2400" b="0" i="1" baseline="-25000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0</m:t>
                          </m:r>
                          <m:r>
                            <a:rPr lang="en-US" sz="2400" b="0" i="1" baseline="-25000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𝑥</m:t>
                          </m:r>
                          <m:acc>
                            <m:accPr>
                              <m:chr m:val="̂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/>
                            </a:rPr>
                            <m:t>𝐸</m:t>
                          </m:r>
                          <m:r>
                            <a:rPr lang="en-US" sz="2400" b="0" i="1" baseline="-25000" smtClean="0">
                              <a:latin typeface="Cambria Math"/>
                            </a:rPr>
                            <m:t>0</m:t>
                          </m:r>
                          <m:r>
                            <a:rPr lang="en-US" sz="2400" b="0" i="1" baseline="-25000" smtClean="0">
                              <a:latin typeface="Cambria Math"/>
                            </a:rPr>
                            <m:t>𝑦</m:t>
                          </m:r>
                          <m:acc>
                            <m:accPr>
                              <m:chr m:val="̂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/>
                            </a:rPr>
                            <m:t>𝐸</m:t>
                          </m:r>
                          <m:r>
                            <a:rPr lang="en-US" sz="2400" b="0" i="1" baseline="-25000" smtClean="0">
                              <a:latin typeface="Cambria Math"/>
                            </a:rPr>
                            <m:t>0</m:t>
                          </m:r>
                          <m:r>
                            <a:rPr lang="en-US" sz="2400" b="0" i="1" baseline="-25000" smtClean="0">
                              <a:latin typeface="Cambria Math"/>
                            </a:rPr>
                            <m:t>𝑧</m:t>
                          </m:r>
                          <m:acc>
                            <m:accPr>
                              <m:chr m:val="̂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acc>
                        </m:e>
                      </m:d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  <m:acc>
                            <m:accPr>
                              <m:chr m:val="⃑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acc>
                            <m:accPr>
                              <m:chr m:val="⃑"/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</m:acc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121" y="5733256"/>
                <a:ext cx="5834033" cy="445763"/>
              </a:xfrm>
              <a:prstGeom prst="rect">
                <a:avLst/>
              </a:prstGeom>
              <a:blipFill rotWithShape="1">
                <a:blip r:embed="rId7"/>
                <a:stretch>
                  <a:fillRect b="-81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8560DEB-6910-497D-AF4D-C281E5E252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690458" y="5229200"/>
            <a:ext cx="37539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General plane wave</a:t>
            </a:r>
          </a:p>
        </p:txBody>
      </p:sp>
    </p:spTree>
    <p:extLst>
      <p:ext uri="{BB962C8B-B14F-4D97-AF65-F5344CB8AC3E}">
        <p14:creationId xmlns:p14="http://schemas.microsoft.com/office/powerpoint/2010/main" val="1826144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8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8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1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1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allAtOnce" animBg="1"/>
      <p:bldP spid="15" grpId="0" build="allAtOnce"/>
      <p:bldP spid="16" grpId="0" build="allAtOnce" animBg="1"/>
      <p:bldP spid="12" grpId="0" build="allAtOnce" animBg="1"/>
      <p:bldP spid="18" grpId="0" build="allAtOnce" animBg="1"/>
      <p:bldP spid="21" grpId="0" build="allAtOnce" animBg="1"/>
      <p:bldP spid="17" grpId="0" build="allAtOnce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Chapter 7 Overview</a:t>
            </a:r>
          </a:p>
        </p:txBody>
      </p:sp>
      <p:pic>
        <p:nvPicPr>
          <p:cNvPr id="4" name="Content Placeholder 3" descr="ch7t.tiff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4066" b="-24066"/>
          <a:stretch>
            <a:fillRect/>
          </a:stretch>
        </p:blipFill>
        <p:spPr>
          <a:xfrm>
            <a:off x="76200" y="1219200"/>
            <a:ext cx="8836152" cy="4872271"/>
          </a:xfr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272026D-E25B-44ED-98A9-C5C5F81C4A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Cont.</a:t>
            </a:r>
            <a:endParaRPr lang="en-US" b="1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sz="quarter" idx="1"/>
          </p:nvPr>
        </p:nvPicPr>
        <p:blipFill rotWithShape="1">
          <a:blip r:embed="rId3" cstate="print"/>
          <a:srcRect t="59375"/>
          <a:stretch/>
        </p:blipFill>
        <p:spPr bwMode="auto">
          <a:xfrm>
            <a:off x="1175179" y="5445224"/>
            <a:ext cx="6056925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0" y="3135868"/>
            <a:ext cx="2268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 </a:t>
            </a:r>
          </a:p>
        </p:txBody>
      </p:sp>
      <p:pic>
        <p:nvPicPr>
          <p:cNvPr id="9" name="Picture 8" descr="7.4.tiff"/>
          <p:cNvPicPr>
            <a:picLocks noChangeAspect="1"/>
          </p:cNvPicPr>
          <p:nvPr/>
        </p:nvPicPr>
        <p:blipFill rotWithShape="1">
          <a:blip r:embed="rId4"/>
          <a:srcRect l="4718"/>
          <a:stretch/>
        </p:blipFill>
        <p:spPr>
          <a:xfrm>
            <a:off x="152400" y="1553386"/>
            <a:ext cx="5423585" cy="367474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140967" y="1714488"/>
            <a:ext cx="274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For Any TEM Wave 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3" cstate="print"/>
          <a:srcRect l="21387" r="23258" b="42790"/>
          <a:stretch/>
        </p:blipFill>
        <p:spPr bwMode="auto">
          <a:xfrm>
            <a:off x="5719794" y="2176153"/>
            <a:ext cx="3352800" cy="13950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3131840" y="1859246"/>
                <a:ext cx="2514600" cy="9384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𝐤</m:t>
                        </m:r>
                      </m:e>
                    </m:acc>
                  </m:oMath>
                </a14:m>
                <a:r>
                  <a:rPr lang="en-US" altLang="zh-CN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the unit vector in the direction of propagation (not wave vector)</a:t>
                </a:r>
                <a:endParaRPr lang="en-US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1840" y="1859246"/>
                <a:ext cx="2514600" cy="938462"/>
              </a:xfrm>
              <a:prstGeom prst="rect">
                <a:avLst/>
              </a:prstGeom>
              <a:blipFill rotWithShape="1">
                <a:blip r:embed="rId5"/>
                <a:stretch>
                  <a:fillRect l="-2184" t="-2597" r="-3155" b="-974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/>
          <p:cNvSpPr/>
          <p:nvPr/>
        </p:nvSpPr>
        <p:spPr>
          <a:xfrm>
            <a:off x="1175179" y="5463512"/>
            <a:ext cx="6133125" cy="972312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2" name="对象 11"/>
          <p:cNvGraphicFramePr>
            <a:graphicFrameLocks noChangeAspect="1"/>
          </p:cNvGraphicFramePr>
          <p:nvPr/>
        </p:nvGraphicFramePr>
        <p:xfrm>
          <a:off x="5857884" y="3714752"/>
          <a:ext cx="3101975" cy="1550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04" name="公式" r:id="rId6" imgW="1549080" imgH="774360" progId="Equation.3">
                  <p:embed/>
                </p:oleObj>
              </mc:Choice>
              <mc:Fallback>
                <p:oleObj name="公式" r:id="rId6" imgW="1549080" imgH="77436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57884" y="3714752"/>
                        <a:ext cx="3101975" cy="15509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D985E83-5C90-4CD4-93D4-A0EA241E78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20</a:t>
            </a:fld>
            <a:endParaRPr 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 Wave decomposition</a:t>
            </a:r>
            <a:br>
              <a:rPr lang="en-US" dirty="0">
                <a:solidFill>
                  <a:srgbClr val="FF0000"/>
                </a:solidFill>
              </a:rPr>
            </a:br>
            <a:endParaRPr lang="en-US" b="1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" y="1505902"/>
            <a:ext cx="4273550" cy="38461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91000" y="1001401"/>
            <a:ext cx="4923698" cy="5627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圆角矩形 4"/>
          <p:cNvSpPr/>
          <p:nvPr/>
        </p:nvSpPr>
        <p:spPr>
          <a:xfrm rot="3161133">
            <a:off x="5721425" y="2495465"/>
            <a:ext cx="2220422" cy="709339"/>
          </a:xfrm>
          <a:prstGeom prst="roundRect">
            <a:avLst/>
          </a:prstGeom>
          <a:solidFill>
            <a:srgbClr val="FFFF00">
              <a:alpha val="2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圆角矩形 5"/>
          <p:cNvSpPr/>
          <p:nvPr/>
        </p:nvSpPr>
        <p:spPr>
          <a:xfrm rot="18438867" flipH="1">
            <a:off x="5721425" y="2529227"/>
            <a:ext cx="2220422" cy="709339"/>
          </a:xfrm>
          <a:prstGeom prst="roundRect">
            <a:avLst/>
          </a:prstGeom>
          <a:solidFill>
            <a:srgbClr val="00B0F0">
              <a:alpha val="2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E0A3CCF-C98D-4222-8895-24F403E27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21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152400"/>
            <a:ext cx="8153400" cy="990600"/>
          </a:xfrm>
        </p:spPr>
        <p:txBody>
          <a:bodyPr/>
          <a:lstStyle/>
          <a:p>
            <a:r>
              <a:rPr lang="en-US" dirty="0"/>
              <a:t>Example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2" name="Content Placeholder 4"/>
              <p:cNvSpPr txBox="1">
                <a:spLocks/>
              </p:cNvSpPr>
              <p:nvPr/>
            </p:nvSpPr>
            <p:spPr>
              <a:xfrm>
                <a:off x="228600" y="1120770"/>
                <a:ext cx="8763000" cy="135690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6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Clr>
                    <a:srgbClr val="F0A22E"/>
                  </a:buClr>
                  <a:buFont typeface="Wingdings" panose="05000000000000000000" pitchFamily="2" charset="2"/>
                  <a:buChar char="v"/>
                </a:pPr>
                <a:r>
                  <a:rPr lang="en-US" sz="20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 infinite sheet of alternating surface current can be considered as a source for plane waves. If an electric surface current density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20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𝐽</m:t>
                            </m:r>
                          </m:e>
                        </m:acc>
                      </m:e>
                      <m:sub>
                        <m:r>
                          <a:rPr lang="en-US" sz="20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</m:t>
                        </m:r>
                      </m:sub>
                    </m:sSub>
                    <m:r>
                      <a:rPr lang="en-US" sz="20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𝐽</m:t>
                        </m:r>
                      </m:e>
                      <m:sub>
                        <m:r>
                          <a:rPr lang="en-US" sz="20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acc>
                      <m:accPr>
                        <m:chr m:val="̂"/>
                        <m:ctrlPr>
                          <a:rPr lang="en-US" sz="20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20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sz="20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exists on the </a:t>
                </a:r>
                <a:r>
                  <a:rPr lang="en-US" sz="2000" i="1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z</a:t>
                </a:r>
                <a:r>
                  <a:rPr lang="en-US" sz="20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0 plane in free-space, find the resulting fields by assuming plane waves on either side of the current sheet and enforcing boundary conditions.</a:t>
                </a:r>
              </a:p>
            </p:txBody>
          </p:sp>
        </mc:Choice>
        <mc:Fallback>
          <p:sp>
            <p:nvSpPr>
              <p:cNvPr id="52" name="Content Placeholder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1120770"/>
                <a:ext cx="8763000" cy="1356900"/>
              </a:xfrm>
              <a:prstGeom prst="rect">
                <a:avLst/>
              </a:prstGeom>
              <a:blipFill>
                <a:blip r:embed="rId3"/>
                <a:stretch>
                  <a:fillRect l="-626" t="-2703" b="-49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组合 4"/>
          <p:cNvGrpSpPr/>
          <p:nvPr/>
        </p:nvGrpSpPr>
        <p:grpSpPr>
          <a:xfrm>
            <a:off x="288231" y="2420888"/>
            <a:ext cx="3851721" cy="4264048"/>
            <a:chOff x="288231" y="2420888"/>
            <a:chExt cx="3851721" cy="4264048"/>
          </a:xfrm>
        </p:grpSpPr>
        <p:cxnSp>
          <p:nvCxnSpPr>
            <p:cNvPr id="53" name="Straight Arrow Connector 52"/>
            <p:cNvCxnSpPr/>
            <p:nvPr/>
          </p:nvCxnSpPr>
          <p:spPr>
            <a:xfrm flipH="1" flipV="1">
              <a:off x="2471648" y="3066651"/>
              <a:ext cx="0" cy="457200"/>
            </a:xfrm>
            <a:prstGeom prst="straightConnector1">
              <a:avLst/>
            </a:prstGeom>
            <a:noFill/>
            <a:ln w="38100" cap="rnd" cmpd="sng" algn="ctr">
              <a:solidFill>
                <a:srgbClr val="FF0000"/>
              </a:solidFill>
              <a:prstDash val="solid"/>
              <a:tailEnd type="triangle"/>
            </a:ln>
            <a:effectLst/>
          </p:spPr>
        </p:cxnSp>
        <p:cxnSp>
          <p:nvCxnSpPr>
            <p:cNvPr id="54" name="Straight Arrow Connector 53"/>
            <p:cNvCxnSpPr/>
            <p:nvPr/>
          </p:nvCxnSpPr>
          <p:spPr>
            <a:xfrm flipH="1" flipV="1">
              <a:off x="2471648" y="3667107"/>
              <a:ext cx="0" cy="457200"/>
            </a:xfrm>
            <a:prstGeom prst="straightConnector1">
              <a:avLst/>
            </a:prstGeom>
            <a:noFill/>
            <a:ln w="38100" cap="rnd" cmpd="sng" algn="ctr">
              <a:solidFill>
                <a:srgbClr val="FF0000"/>
              </a:solidFill>
              <a:prstDash val="solid"/>
              <a:tailEnd type="triangle"/>
            </a:ln>
            <a:effectLst/>
          </p:spPr>
        </p:cxnSp>
        <p:cxnSp>
          <p:nvCxnSpPr>
            <p:cNvPr id="55" name="Straight Arrow Connector 54"/>
            <p:cNvCxnSpPr/>
            <p:nvPr/>
          </p:nvCxnSpPr>
          <p:spPr>
            <a:xfrm flipH="1" flipV="1">
              <a:off x="2471648" y="4270611"/>
              <a:ext cx="0" cy="457200"/>
            </a:xfrm>
            <a:prstGeom prst="straightConnector1">
              <a:avLst/>
            </a:prstGeom>
            <a:noFill/>
            <a:ln w="38100" cap="rnd" cmpd="sng" algn="ctr">
              <a:solidFill>
                <a:srgbClr val="FF0000"/>
              </a:solidFill>
              <a:prstDash val="solid"/>
              <a:tailEnd type="triangle"/>
            </a:ln>
            <a:effectLst/>
          </p:spPr>
        </p:cxnSp>
        <p:cxnSp>
          <p:nvCxnSpPr>
            <p:cNvPr id="56" name="Straight Arrow Connector 55"/>
            <p:cNvCxnSpPr/>
            <p:nvPr/>
          </p:nvCxnSpPr>
          <p:spPr>
            <a:xfrm flipH="1" flipV="1">
              <a:off x="2471648" y="4871067"/>
              <a:ext cx="0" cy="457200"/>
            </a:xfrm>
            <a:prstGeom prst="straightConnector1">
              <a:avLst/>
            </a:prstGeom>
            <a:noFill/>
            <a:ln w="38100" cap="rnd" cmpd="sng" algn="ctr">
              <a:solidFill>
                <a:srgbClr val="FF0000"/>
              </a:solidFill>
              <a:prstDash val="solid"/>
              <a:tailEnd type="triangle"/>
            </a:ln>
            <a:effectLst/>
          </p:spPr>
        </p:cxnSp>
        <p:cxnSp>
          <p:nvCxnSpPr>
            <p:cNvPr id="57" name="Straight Arrow Connector 56"/>
            <p:cNvCxnSpPr/>
            <p:nvPr/>
          </p:nvCxnSpPr>
          <p:spPr>
            <a:xfrm>
              <a:off x="871448" y="5416659"/>
              <a:ext cx="2895600" cy="0"/>
            </a:xfrm>
            <a:prstGeom prst="straightConnector1">
              <a:avLst/>
            </a:prstGeom>
            <a:noFill/>
            <a:ln w="9525" cap="rnd" cmpd="sng" algn="ctr">
              <a:solidFill>
                <a:sysClr val="windowText" lastClr="000000"/>
              </a:solidFill>
              <a:prstDash val="solid"/>
              <a:tailEnd type="triangle"/>
            </a:ln>
            <a:effectLst/>
          </p:spPr>
        </p:cxnSp>
        <p:sp>
          <p:nvSpPr>
            <p:cNvPr id="58" name="TextBox 57"/>
            <p:cNvSpPr txBox="1"/>
            <p:nvPr/>
          </p:nvSpPr>
          <p:spPr>
            <a:xfrm>
              <a:off x="3544543" y="4929376"/>
              <a:ext cx="3840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i="1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z</a:t>
              </a:r>
            </a:p>
          </p:txBody>
        </p:sp>
        <p:cxnSp>
          <p:nvCxnSpPr>
            <p:cNvPr id="59" name="Straight Arrow Connector 58"/>
            <p:cNvCxnSpPr/>
            <p:nvPr/>
          </p:nvCxnSpPr>
          <p:spPr>
            <a:xfrm flipH="1" flipV="1">
              <a:off x="2471648" y="2548491"/>
              <a:ext cx="0" cy="2868168"/>
            </a:xfrm>
            <a:prstGeom prst="straightConnector1">
              <a:avLst/>
            </a:prstGeom>
            <a:noFill/>
            <a:ln w="9525" cap="rnd" cmpd="sng" algn="ctr">
              <a:solidFill>
                <a:sysClr val="windowText" lastClr="000000"/>
              </a:solidFill>
              <a:prstDash val="solid"/>
              <a:tailEnd type="triangle"/>
            </a:ln>
            <a:effectLst/>
          </p:spPr>
        </p:cxnSp>
        <p:sp>
          <p:nvSpPr>
            <p:cNvPr id="60" name="TextBox 59"/>
            <p:cNvSpPr txBox="1"/>
            <p:nvPr/>
          </p:nvSpPr>
          <p:spPr>
            <a:xfrm>
              <a:off x="2532608" y="2420888"/>
              <a:ext cx="3840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i="1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TextBox 60"/>
                <p:cNvSpPr txBox="1"/>
                <p:nvPr/>
              </p:nvSpPr>
              <p:spPr>
                <a:xfrm>
                  <a:off x="1404849" y="3069696"/>
                  <a:ext cx="457200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𝐽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𝑠</m:t>
                            </m:r>
                          </m:sub>
                        </m:sSub>
                      </m:oMath>
                    </m:oMathPara>
                  </a14:m>
                  <a:endParaRPr lang="en-US" sz="2400" i="1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61" name="TextBox 6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04849" y="3069696"/>
                  <a:ext cx="457200" cy="461665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 l="-2667" r="-25333" b="-14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2" name="Straight Arrow Connector 61"/>
            <p:cNvCxnSpPr/>
            <p:nvPr/>
          </p:nvCxnSpPr>
          <p:spPr>
            <a:xfrm flipH="1">
              <a:off x="1045184" y="4727811"/>
              <a:ext cx="2459736" cy="1639824"/>
            </a:xfrm>
            <a:prstGeom prst="straightConnector1">
              <a:avLst/>
            </a:prstGeom>
            <a:noFill/>
            <a:ln w="9525" cap="rnd" cmpd="sng" algn="ctr">
              <a:solidFill>
                <a:sysClr val="windowText" lastClr="000000"/>
              </a:solidFill>
              <a:prstDash val="solid"/>
              <a:tailEnd type="triangle"/>
            </a:ln>
            <a:effectLst/>
          </p:spPr>
        </p:cxnSp>
        <p:sp>
          <p:nvSpPr>
            <p:cNvPr id="63" name="TextBox 62"/>
            <p:cNvSpPr txBox="1"/>
            <p:nvPr/>
          </p:nvSpPr>
          <p:spPr>
            <a:xfrm>
              <a:off x="863828" y="5843487"/>
              <a:ext cx="3840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i="1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</a:p>
          </p:txBody>
        </p:sp>
        <p:cxnSp>
          <p:nvCxnSpPr>
            <p:cNvPr id="64" name="Straight Arrow Connector 63"/>
            <p:cNvCxnSpPr/>
            <p:nvPr/>
          </p:nvCxnSpPr>
          <p:spPr>
            <a:xfrm flipH="1" flipV="1">
              <a:off x="2221712" y="3225147"/>
              <a:ext cx="0" cy="457200"/>
            </a:xfrm>
            <a:prstGeom prst="straightConnector1">
              <a:avLst/>
            </a:prstGeom>
            <a:noFill/>
            <a:ln w="38100" cap="rnd" cmpd="sng" algn="ctr">
              <a:solidFill>
                <a:srgbClr val="FF0000"/>
              </a:solidFill>
              <a:prstDash val="solid"/>
              <a:tailEnd type="triangle"/>
            </a:ln>
            <a:effectLst/>
          </p:spPr>
        </p:cxnSp>
        <p:cxnSp>
          <p:nvCxnSpPr>
            <p:cNvPr id="65" name="Straight Arrow Connector 64"/>
            <p:cNvCxnSpPr/>
            <p:nvPr/>
          </p:nvCxnSpPr>
          <p:spPr>
            <a:xfrm flipH="1" flipV="1">
              <a:off x="2221712" y="3825603"/>
              <a:ext cx="0" cy="457200"/>
            </a:xfrm>
            <a:prstGeom prst="straightConnector1">
              <a:avLst/>
            </a:prstGeom>
            <a:noFill/>
            <a:ln w="38100" cap="rnd" cmpd="sng" algn="ctr">
              <a:solidFill>
                <a:srgbClr val="FF0000"/>
              </a:solidFill>
              <a:prstDash val="solid"/>
              <a:tailEnd type="triangle"/>
            </a:ln>
            <a:effectLst/>
          </p:spPr>
        </p:cxnSp>
        <p:cxnSp>
          <p:nvCxnSpPr>
            <p:cNvPr id="66" name="Straight Arrow Connector 65"/>
            <p:cNvCxnSpPr/>
            <p:nvPr/>
          </p:nvCxnSpPr>
          <p:spPr>
            <a:xfrm flipH="1" flipV="1">
              <a:off x="2221712" y="4429107"/>
              <a:ext cx="0" cy="457200"/>
            </a:xfrm>
            <a:prstGeom prst="straightConnector1">
              <a:avLst/>
            </a:prstGeom>
            <a:noFill/>
            <a:ln w="38100" cap="rnd" cmpd="sng" algn="ctr">
              <a:solidFill>
                <a:srgbClr val="FF0000"/>
              </a:solidFill>
              <a:prstDash val="solid"/>
              <a:tailEnd type="triangle"/>
            </a:ln>
            <a:effectLst/>
          </p:spPr>
        </p:cxnSp>
        <p:cxnSp>
          <p:nvCxnSpPr>
            <p:cNvPr id="67" name="Straight Arrow Connector 66"/>
            <p:cNvCxnSpPr/>
            <p:nvPr/>
          </p:nvCxnSpPr>
          <p:spPr>
            <a:xfrm flipH="1" flipV="1">
              <a:off x="2221712" y="5029563"/>
              <a:ext cx="0" cy="457200"/>
            </a:xfrm>
            <a:prstGeom prst="straightConnector1">
              <a:avLst/>
            </a:prstGeom>
            <a:noFill/>
            <a:ln w="38100" cap="rnd" cmpd="sng" algn="ctr">
              <a:solidFill>
                <a:srgbClr val="FF0000"/>
              </a:solidFill>
              <a:prstDash val="solid"/>
              <a:tailEnd type="triangle"/>
            </a:ln>
            <a:effectLst/>
          </p:spPr>
        </p:cxnSp>
        <p:cxnSp>
          <p:nvCxnSpPr>
            <p:cNvPr id="68" name="Straight Arrow Connector 67"/>
            <p:cNvCxnSpPr/>
            <p:nvPr/>
          </p:nvCxnSpPr>
          <p:spPr>
            <a:xfrm flipH="1" flipV="1">
              <a:off x="1965680" y="3382119"/>
              <a:ext cx="0" cy="457200"/>
            </a:xfrm>
            <a:prstGeom prst="straightConnector1">
              <a:avLst/>
            </a:prstGeom>
            <a:noFill/>
            <a:ln w="38100" cap="rnd" cmpd="sng" algn="ctr">
              <a:solidFill>
                <a:srgbClr val="FF0000"/>
              </a:solidFill>
              <a:prstDash val="solid"/>
              <a:tailEnd type="triangle"/>
            </a:ln>
            <a:effectLst/>
          </p:spPr>
        </p:cxnSp>
        <p:cxnSp>
          <p:nvCxnSpPr>
            <p:cNvPr id="69" name="Straight Arrow Connector 68"/>
            <p:cNvCxnSpPr/>
            <p:nvPr/>
          </p:nvCxnSpPr>
          <p:spPr>
            <a:xfrm flipH="1" flipV="1">
              <a:off x="1965680" y="3982575"/>
              <a:ext cx="0" cy="457200"/>
            </a:xfrm>
            <a:prstGeom prst="straightConnector1">
              <a:avLst/>
            </a:prstGeom>
            <a:noFill/>
            <a:ln w="38100" cap="rnd" cmpd="sng" algn="ctr">
              <a:solidFill>
                <a:srgbClr val="FF0000"/>
              </a:solidFill>
              <a:prstDash val="solid"/>
              <a:tailEnd type="triangle"/>
            </a:ln>
            <a:effectLst/>
          </p:spPr>
        </p:cxnSp>
        <p:cxnSp>
          <p:nvCxnSpPr>
            <p:cNvPr id="70" name="Straight Arrow Connector 69"/>
            <p:cNvCxnSpPr/>
            <p:nvPr/>
          </p:nvCxnSpPr>
          <p:spPr>
            <a:xfrm flipH="1" flipV="1">
              <a:off x="1965680" y="4586079"/>
              <a:ext cx="0" cy="457200"/>
            </a:xfrm>
            <a:prstGeom prst="straightConnector1">
              <a:avLst/>
            </a:prstGeom>
            <a:noFill/>
            <a:ln w="38100" cap="rnd" cmpd="sng" algn="ctr">
              <a:solidFill>
                <a:srgbClr val="FF0000"/>
              </a:solidFill>
              <a:prstDash val="solid"/>
              <a:tailEnd type="triangle"/>
            </a:ln>
            <a:effectLst/>
          </p:spPr>
        </p:cxnSp>
        <p:cxnSp>
          <p:nvCxnSpPr>
            <p:cNvPr id="71" name="Straight Arrow Connector 70"/>
            <p:cNvCxnSpPr/>
            <p:nvPr/>
          </p:nvCxnSpPr>
          <p:spPr>
            <a:xfrm flipH="1" flipV="1">
              <a:off x="1965680" y="5186535"/>
              <a:ext cx="0" cy="457200"/>
            </a:xfrm>
            <a:prstGeom prst="straightConnector1">
              <a:avLst/>
            </a:prstGeom>
            <a:noFill/>
            <a:ln w="38100" cap="rnd" cmpd="sng" algn="ctr">
              <a:solidFill>
                <a:srgbClr val="FF0000"/>
              </a:solidFill>
              <a:prstDash val="solid"/>
              <a:tailEnd type="triangle"/>
            </a:ln>
            <a:effectLst/>
          </p:spPr>
        </p:cxnSp>
        <p:cxnSp>
          <p:nvCxnSpPr>
            <p:cNvPr id="72" name="Straight Arrow Connector 71"/>
            <p:cNvCxnSpPr/>
            <p:nvPr/>
          </p:nvCxnSpPr>
          <p:spPr>
            <a:xfrm flipH="1" flipV="1">
              <a:off x="2724632" y="2874627"/>
              <a:ext cx="0" cy="457200"/>
            </a:xfrm>
            <a:prstGeom prst="straightConnector1">
              <a:avLst/>
            </a:prstGeom>
            <a:noFill/>
            <a:ln w="38100" cap="rnd" cmpd="sng" algn="ctr">
              <a:solidFill>
                <a:srgbClr val="FF0000"/>
              </a:solidFill>
              <a:prstDash val="solid"/>
              <a:tailEnd type="triangle"/>
            </a:ln>
            <a:effectLst/>
          </p:spPr>
        </p:cxnSp>
        <p:cxnSp>
          <p:nvCxnSpPr>
            <p:cNvPr id="73" name="Straight Arrow Connector 72"/>
            <p:cNvCxnSpPr/>
            <p:nvPr/>
          </p:nvCxnSpPr>
          <p:spPr>
            <a:xfrm flipH="1" flipV="1">
              <a:off x="2724632" y="3475083"/>
              <a:ext cx="0" cy="457200"/>
            </a:xfrm>
            <a:prstGeom prst="straightConnector1">
              <a:avLst/>
            </a:prstGeom>
            <a:noFill/>
            <a:ln w="38100" cap="rnd" cmpd="sng" algn="ctr">
              <a:solidFill>
                <a:srgbClr val="FF0000"/>
              </a:solidFill>
              <a:prstDash val="solid"/>
              <a:tailEnd type="triangle"/>
            </a:ln>
            <a:effectLst/>
          </p:spPr>
        </p:cxnSp>
        <p:cxnSp>
          <p:nvCxnSpPr>
            <p:cNvPr id="74" name="Straight Arrow Connector 73"/>
            <p:cNvCxnSpPr/>
            <p:nvPr/>
          </p:nvCxnSpPr>
          <p:spPr>
            <a:xfrm flipH="1" flipV="1">
              <a:off x="2724632" y="4078587"/>
              <a:ext cx="0" cy="457200"/>
            </a:xfrm>
            <a:prstGeom prst="straightConnector1">
              <a:avLst/>
            </a:prstGeom>
            <a:noFill/>
            <a:ln w="38100" cap="rnd" cmpd="sng" algn="ctr">
              <a:solidFill>
                <a:srgbClr val="FF0000"/>
              </a:solidFill>
              <a:prstDash val="solid"/>
              <a:tailEnd type="triangle"/>
            </a:ln>
            <a:effectLst/>
          </p:spPr>
        </p:cxnSp>
        <p:cxnSp>
          <p:nvCxnSpPr>
            <p:cNvPr id="75" name="Straight Arrow Connector 74"/>
            <p:cNvCxnSpPr/>
            <p:nvPr/>
          </p:nvCxnSpPr>
          <p:spPr>
            <a:xfrm flipH="1" flipV="1">
              <a:off x="2724632" y="4679043"/>
              <a:ext cx="0" cy="457200"/>
            </a:xfrm>
            <a:prstGeom prst="straightConnector1">
              <a:avLst/>
            </a:prstGeom>
            <a:noFill/>
            <a:ln w="38100" cap="rnd" cmpd="sng" algn="ctr">
              <a:solidFill>
                <a:srgbClr val="FF0000"/>
              </a:solidFill>
              <a:prstDash val="solid"/>
              <a:tailEnd type="triangle"/>
            </a:ln>
            <a:effectLst/>
          </p:spPr>
        </p:cxnSp>
        <p:cxnSp>
          <p:nvCxnSpPr>
            <p:cNvPr id="76" name="Straight Arrow Connector 75"/>
            <p:cNvCxnSpPr/>
            <p:nvPr/>
          </p:nvCxnSpPr>
          <p:spPr>
            <a:xfrm flipH="1" flipV="1">
              <a:off x="2980664" y="2702305"/>
              <a:ext cx="0" cy="457200"/>
            </a:xfrm>
            <a:prstGeom prst="straightConnector1">
              <a:avLst/>
            </a:prstGeom>
            <a:noFill/>
            <a:ln w="38100" cap="rnd" cmpd="sng" algn="ctr">
              <a:solidFill>
                <a:srgbClr val="FF0000"/>
              </a:solidFill>
              <a:prstDash val="solid"/>
              <a:tailEnd type="triangle"/>
            </a:ln>
            <a:effectLst/>
          </p:spPr>
        </p:cxnSp>
        <p:cxnSp>
          <p:nvCxnSpPr>
            <p:cNvPr id="77" name="Straight Arrow Connector 76"/>
            <p:cNvCxnSpPr/>
            <p:nvPr/>
          </p:nvCxnSpPr>
          <p:spPr>
            <a:xfrm flipH="1" flipV="1">
              <a:off x="2980664" y="3302761"/>
              <a:ext cx="0" cy="457200"/>
            </a:xfrm>
            <a:prstGeom prst="straightConnector1">
              <a:avLst/>
            </a:prstGeom>
            <a:noFill/>
            <a:ln w="38100" cap="rnd" cmpd="sng" algn="ctr">
              <a:solidFill>
                <a:srgbClr val="FF0000"/>
              </a:solidFill>
              <a:prstDash val="solid"/>
              <a:tailEnd type="triangle"/>
            </a:ln>
            <a:effectLst/>
          </p:spPr>
        </p:cxnSp>
        <p:cxnSp>
          <p:nvCxnSpPr>
            <p:cNvPr id="78" name="Straight Arrow Connector 77"/>
            <p:cNvCxnSpPr/>
            <p:nvPr/>
          </p:nvCxnSpPr>
          <p:spPr>
            <a:xfrm flipH="1" flipV="1">
              <a:off x="2980664" y="3906265"/>
              <a:ext cx="0" cy="457200"/>
            </a:xfrm>
            <a:prstGeom prst="straightConnector1">
              <a:avLst/>
            </a:prstGeom>
            <a:noFill/>
            <a:ln w="38100" cap="rnd" cmpd="sng" algn="ctr">
              <a:solidFill>
                <a:srgbClr val="FF0000"/>
              </a:solidFill>
              <a:prstDash val="solid"/>
              <a:tailEnd type="triangle"/>
            </a:ln>
            <a:effectLst/>
          </p:spPr>
        </p:cxnSp>
        <p:cxnSp>
          <p:nvCxnSpPr>
            <p:cNvPr id="79" name="Straight Arrow Connector 78"/>
            <p:cNvCxnSpPr/>
            <p:nvPr/>
          </p:nvCxnSpPr>
          <p:spPr>
            <a:xfrm flipH="1" flipV="1">
              <a:off x="2980664" y="4506721"/>
              <a:ext cx="0" cy="457200"/>
            </a:xfrm>
            <a:prstGeom prst="straightConnector1">
              <a:avLst/>
            </a:prstGeom>
            <a:noFill/>
            <a:ln w="38100" cap="rnd" cmpd="sng" algn="ctr">
              <a:solidFill>
                <a:srgbClr val="FF0000"/>
              </a:solidFill>
              <a:prstDash val="solid"/>
              <a:tailEnd type="triangle"/>
            </a:ln>
            <a:effectLst/>
          </p:spPr>
        </p:cxnSp>
        <p:cxnSp>
          <p:nvCxnSpPr>
            <p:cNvPr id="80" name="Straight Arrow Connector 79"/>
            <p:cNvCxnSpPr/>
            <p:nvPr/>
          </p:nvCxnSpPr>
          <p:spPr>
            <a:xfrm flipH="1" flipV="1">
              <a:off x="1706600" y="3581763"/>
              <a:ext cx="0" cy="457200"/>
            </a:xfrm>
            <a:prstGeom prst="straightConnector1">
              <a:avLst/>
            </a:prstGeom>
            <a:noFill/>
            <a:ln w="38100" cap="rnd" cmpd="sng" algn="ctr">
              <a:solidFill>
                <a:srgbClr val="FF0000"/>
              </a:solidFill>
              <a:prstDash val="solid"/>
              <a:tailEnd type="triangle"/>
            </a:ln>
            <a:effectLst/>
          </p:spPr>
        </p:cxnSp>
        <p:cxnSp>
          <p:nvCxnSpPr>
            <p:cNvPr id="81" name="Straight Arrow Connector 80"/>
            <p:cNvCxnSpPr/>
            <p:nvPr/>
          </p:nvCxnSpPr>
          <p:spPr>
            <a:xfrm flipH="1" flipV="1">
              <a:off x="1706600" y="4182219"/>
              <a:ext cx="0" cy="457200"/>
            </a:xfrm>
            <a:prstGeom prst="straightConnector1">
              <a:avLst/>
            </a:prstGeom>
            <a:noFill/>
            <a:ln w="38100" cap="rnd" cmpd="sng" algn="ctr">
              <a:solidFill>
                <a:srgbClr val="FF0000"/>
              </a:solidFill>
              <a:prstDash val="solid"/>
              <a:tailEnd type="triangle"/>
            </a:ln>
            <a:effectLst/>
          </p:spPr>
        </p:cxnSp>
        <p:cxnSp>
          <p:nvCxnSpPr>
            <p:cNvPr id="82" name="Straight Arrow Connector 81"/>
            <p:cNvCxnSpPr/>
            <p:nvPr/>
          </p:nvCxnSpPr>
          <p:spPr>
            <a:xfrm flipH="1" flipV="1">
              <a:off x="1706600" y="4785723"/>
              <a:ext cx="0" cy="457200"/>
            </a:xfrm>
            <a:prstGeom prst="straightConnector1">
              <a:avLst/>
            </a:prstGeom>
            <a:noFill/>
            <a:ln w="38100" cap="rnd" cmpd="sng" algn="ctr">
              <a:solidFill>
                <a:srgbClr val="FF0000"/>
              </a:solidFill>
              <a:prstDash val="solid"/>
              <a:tailEnd type="triangle"/>
            </a:ln>
            <a:effectLst/>
          </p:spPr>
        </p:cxnSp>
        <p:cxnSp>
          <p:nvCxnSpPr>
            <p:cNvPr id="83" name="Straight Arrow Connector 82"/>
            <p:cNvCxnSpPr/>
            <p:nvPr/>
          </p:nvCxnSpPr>
          <p:spPr>
            <a:xfrm flipH="1" flipV="1">
              <a:off x="1706600" y="5386179"/>
              <a:ext cx="0" cy="457200"/>
            </a:xfrm>
            <a:prstGeom prst="straightConnector1">
              <a:avLst/>
            </a:prstGeom>
            <a:noFill/>
            <a:ln w="38100" cap="rnd" cmpd="sng" algn="ctr">
              <a:solidFill>
                <a:srgbClr val="FF0000"/>
              </a:solidFill>
              <a:prstDash val="solid"/>
              <a:tailEnd type="triangle"/>
            </a:ln>
            <a:effectLst/>
          </p:spPr>
        </p:cxnSp>
        <p:cxnSp>
          <p:nvCxnSpPr>
            <p:cNvPr id="84" name="Straight Arrow Connector 83"/>
            <p:cNvCxnSpPr/>
            <p:nvPr/>
          </p:nvCxnSpPr>
          <p:spPr>
            <a:xfrm flipH="1" flipV="1">
              <a:off x="1450568" y="3738735"/>
              <a:ext cx="0" cy="457200"/>
            </a:xfrm>
            <a:prstGeom prst="straightConnector1">
              <a:avLst/>
            </a:prstGeom>
            <a:noFill/>
            <a:ln w="38100" cap="rnd" cmpd="sng" algn="ctr">
              <a:solidFill>
                <a:srgbClr val="FF0000"/>
              </a:solidFill>
              <a:prstDash val="solid"/>
              <a:tailEnd type="triangle"/>
            </a:ln>
            <a:effectLst/>
          </p:spPr>
        </p:cxnSp>
        <p:cxnSp>
          <p:nvCxnSpPr>
            <p:cNvPr id="85" name="Straight Arrow Connector 84"/>
            <p:cNvCxnSpPr/>
            <p:nvPr/>
          </p:nvCxnSpPr>
          <p:spPr>
            <a:xfrm flipH="1" flipV="1">
              <a:off x="1450568" y="4339191"/>
              <a:ext cx="0" cy="457200"/>
            </a:xfrm>
            <a:prstGeom prst="straightConnector1">
              <a:avLst/>
            </a:prstGeom>
            <a:noFill/>
            <a:ln w="38100" cap="rnd" cmpd="sng" algn="ctr">
              <a:solidFill>
                <a:srgbClr val="FF0000"/>
              </a:solidFill>
              <a:prstDash val="solid"/>
              <a:tailEnd type="triangle"/>
            </a:ln>
            <a:effectLst/>
          </p:spPr>
        </p:cxnSp>
        <p:cxnSp>
          <p:nvCxnSpPr>
            <p:cNvPr id="86" name="Straight Arrow Connector 85"/>
            <p:cNvCxnSpPr/>
            <p:nvPr/>
          </p:nvCxnSpPr>
          <p:spPr>
            <a:xfrm flipH="1" flipV="1">
              <a:off x="1450568" y="4942695"/>
              <a:ext cx="0" cy="457200"/>
            </a:xfrm>
            <a:prstGeom prst="straightConnector1">
              <a:avLst/>
            </a:prstGeom>
            <a:noFill/>
            <a:ln w="38100" cap="rnd" cmpd="sng" algn="ctr">
              <a:solidFill>
                <a:srgbClr val="FF0000"/>
              </a:solidFill>
              <a:prstDash val="solid"/>
              <a:tailEnd type="triangle"/>
            </a:ln>
            <a:effectLst/>
          </p:spPr>
        </p:cxnSp>
        <p:cxnSp>
          <p:nvCxnSpPr>
            <p:cNvPr id="87" name="Straight Arrow Connector 86"/>
            <p:cNvCxnSpPr/>
            <p:nvPr/>
          </p:nvCxnSpPr>
          <p:spPr>
            <a:xfrm flipH="1" flipV="1">
              <a:off x="1450568" y="5543151"/>
              <a:ext cx="0" cy="457200"/>
            </a:xfrm>
            <a:prstGeom prst="straightConnector1">
              <a:avLst/>
            </a:prstGeom>
            <a:noFill/>
            <a:ln w="38100" cap="rnd" cmpd="sng" algn="ctr">
              <a:solidFill>
                <a:srgbClr val="FF0000"/>
              </a:solidFill>
              <a:prstDash val="solid"/>
              <a:tailEnd type="triangle"/>
            </a:ln>
            <a:effectLst/>
          </p:spPr>
        </p:cxnSp>
        <p:pic>
          <p:nvPicPr>
            <p:cNvPr id="90" name="Picture 8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8231" y="4257133"/>
              <a:ext cx="970313" cy="417101"/>
            </a:xfrm>
            <a:prstGeom prst="rect">
              <a:avLst/>
            </a:prstGeom>
          </p:spPr>
        </p:pic>
        <p:pic>
          <p:nvPicPr>
            <p:cNvPr id="91" name="Picture 9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169639" y="3570017"/>
              <a:ext cx="970313" cy="426800"/>
            </a:xfrm>
            <a:prstGeom prst="rect">
              <a:avLst/>
            </a:prstGeom>
          </p:spPr>
        </p:pic>
        <p:cxnSp>
          <p:nvCxnSpPr>
            <p:cNvPr id="92" name="Straight Arrow Connector 91"/>
            <p:cNvCxnSpPr/>
            <p:nvPr/>
          </p:nvCxnSpPr>
          <p:spPr>
            <a:xfrm flipH="1" flipV="1">
              <a:off x="2221712" y="5714148"/>
              <a:ext cx="0" cy="457200"/>
            </a:xfrm>
            <a:prstGeom prst="straightConnector1">
              <a:avLst/>
            </a:prstGeom>
            <a:noFill/>
            <a:ln w="38100" cap="rnd" cmpd="sng" algn="ctr">
              <a:solidFill>
                <a:srgbClr val="FF0000"/>
              </a:solidFill>
              <a:prstDash val="solid"/>
              <a:tailEnd type="triangle"/>
            </a:ln>
            <a:effectLst/>
          </p:spPr>
        </p:cxnSp>
        <p:cxnSp>
          <p:nvCxnSpPr>
            <p:cNvPr id="93" name="Straight Arrow Connector 92"/>
            <p:cNvCxnSpPr/>
            <p:nvPr/>
          </p:nvCxnSpPr>
          <p:spPr>
            <a:xfrm flipH="1" flipV="1">
              <a:off x="1965680" y="5871120"/>
              <a:ext cx="0" cy="457200"/>
            </a:xfrm>
            <a:prstGeom prst="straightConnector1">
              <a:avLst/>
            </a:prstGeom>
            <a:noFill/>
            <a:ln w="38100" cap="rnd" cmpd="sng" algn="ctr">
              <a:solidFill>
                <a:srgbClr val="FF0000"/>
              </a:solidFill>
              <a:prstDash val="solid"/>
              <a:tailEnd type="triangle"/>
            </a:ln>
            <a:effectLst/>
          </p:spPr>
        </p:cxnSp>
        <p:cxnSp>
          <p:nvCxnSpPr>
            <p:cNvPr id="94" name="Straight Arrow Connector 93"/>
            <p:cNvCxnSpPr/>
            <p:nvPr/>
          </p:nvCxnSpPr>
          <p:spPr>
            <a:xfrm flipH="1" flipV="1">
              <a:off x="2724632" y="5363628"/>
              <a:ext cx="0" cy="457200"/>
            </a:xfrm>
            <a:prstGeom prst="straightConnector1">
              <a:avLst/>
            </a:prstGeom>
            <a:noFill/>
            <a:ln w="38100" cap="rnd" cmpd="sng" algn="ctr">
              <a:solidFill>
                <a:srgbClr val="FF0000"/>
              </a:solidFill>
              <a:prstDash val="solid"/>
              <a:tailEnd type="triangle"/>
            </a:ln>
            <a:effectLst/>
          </p:spPr>
        </p:cxnSp>
        <p:cxnSp>
          <p:nvCxnSpPr>
            <p:cNvPr id="95" name="Straight Arrow Connector 94"/>
            <p:cNvCxnSpPr/>
            <p:nvPr/>
          </p:nvCxnSpPr>
          <p:spPr>
            <a:xfrm flipH="1" flipV="1">
              <a:off x="2980664" y="5191306"/>
              <a:ext cx="0" cy="457200"/>
            </a:xfrm>
            <a:prstGeom prst="straightConnector1">
              <a:avLst/>
            </a:prstGeom>
            <a:noFill/>
            <a:ln w="38100" cap="rnd" cmpd="sng" algn="ctr">
              <a:solidFill>
                <a:srgbClr val="FF0000"/>
              </a:solidFill>
              <a:prstDash val="solid"/>
              <a:tailEnd type="triangle"/>
            </a:ln>
            <a:effectLst/>
          </p:spPr>
        </p:cxnSp>
        <p:cxnSp>
          <p:nvCxnSpPr>
            <p:cNvPr id="96" name="Straight Arrow Connector 95"/>
            <p:cNvCxnSpPr/>
            <p:nvPr/>
          </p:nvCxnSpPr>
          <p:spPr>
            <a:xfrm flipH="1" flipV="1">
              <a:off x="1706600" y="6070764"/>
              <a:ext cx="0" cy="457200"/>
            </a:xfrm>
            <a:prstGeom prst="straightConnector1">
              <a:avLst/>
            </a:prstGeom>
            <a:noFill/>
            <a:ln w="38100" cap="rnd" cmpd="sng" algn="ctr">
              <a:solidFill>
                <a:srgbClr val="FF0000"/>
              </a:solidFill>
              <a:prstDash val="solid"/>
              <a:tailEnd type="triangle"/>
            </a:ln>
            <a:effectLst/>
          </p:spPr>
        </p:cxnSp>
        <p:cxnSp>
          <p:nvCxnSpPr>
            <p:cNvPr id="97" name="Straight Arrow Connector 96"/>
            <p:cNvCxnSpPr/>
            <p:nvPr/>
          </p:nvCxnSpPr>
          <p:spPr>
            <a:xfrm flipH="1" flipV="1">
              <a:off x="1450568" y="6227736"/>
              <a:ext cx="0" cy="457200"/>
            </a:xfrm>
            <a:prstGeom prst="straightConnector1">
              <a:avLst/>
            </a:prstGeom>
            <a:noFill/>
            <a:ln w="38100" cap="rnd" cmpd="sng" algn="ctr">
              <a:solidFill>
                <a:srgbClr val="FF0000"/>
              </a:solidFill>
              <a:prstDash val="solid"/>
              <a:tailEnd type="triangle"/>
            </a:ln>
            <a:effectLst/>
          </p:spPr>
        </p:cxnSp>
        <p:cxnSp>
          <p:nvCxnSpPr>
            <p:cNvPr id="98" name="Straight Arrow Connector 97"/>
            <p:cNvCxnSpPr/>
            <p:nvPr/>
          </p:nvCxnSpPr>
          <p:spPr>
            <a:xfrm flipH="1" flipV="1">
              <a:off x="2471648" y="5555415"/>
              <a:ext cx="0" cy="457200"/>
            </a:xfrm>
            <a:prstGeom prst="straightConnector1">
              <a:avLst/>
            </a:prstGeom>
            <a:noFill/>
            <a:ln w="38100" cap="rnd" cmpd="sng" algn="ctr">
              <a:solidFill>
                <a:srgbClr val="FF0000"/>
              </a:solidFill>
              <a:prstDash val="solid"/>
              <a:tailEnd type="triangle"/>
            </a:ln>
            <a:effectLst/>
          </p:spPr>
        </p:cxnSp>
      </p:grpSp>
      <p:sp>
        <p:nvSpPr>
          <p:cNvPr id="99" name="Content Placeholder 4"/>
          <p:cNvSpPr txBox="1">
            <a:spLocks/>
          </p:cNvSpPr>
          <p:nvPr/>
        </p:nvSpPr>
        <p:spPr>
          <a:xfrm>
            <a:off x="4355976" y="2492897"/>
            <a:ext cx="3761233" cy="4255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must be in </a:t>
            </a:r>
            <a:r>
              <a:rPr lang="en-US" altLang="zh-CN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–x 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direction 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6AE19D7-88CD-4CB2-8F64-15C9450F1B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4" name="矩形 3"/>
          <p:cNvSpPr/>
          <p:nvPr/>
        </p:nvSpPr>
        <p:spPr>
          <a:xfrm>
            <a:off x="4355974" y="2966458"/>
            <a:ext cx="4536505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altLang="zh-CN" sz="20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CN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must be in –y direction for z propagation, and +y direction for –z propagation</a:t>
            </a:r>
          </a:p>
        </p:txBody>
      </p:sp>
      <p:sp>
        <p:nvSpPr>
          <p:cNvPr id="100" name="Content Placeholder 4"/>
          <p:cNvSpPr txBox="1">
            <a:spLocks/>
          </p:cNvSpPr>
          <p:nvPr/>
        </p:nvSpPr>
        <p:spPr>
          <a:xfrm>
            <a:off x="4355976" y="3636374"/>
            <a:ext cx="4536504" cy="10378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Then the fields can be written in the following form with </a:t>
            </a:r>
            <a:r>
              <a:rPr lang="en-US" sz="20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sz="20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are arbitrary numbers representing field amplitudes in the </a:t>
            </a:r>
            <a:r>
              <a:rPr lang="en-US" sz="20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 0 and </a:t>
            </a:r>
            <a:r>
              <a:rPr lang="en-US" sz="20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&gt; 0 region</a:t>
            </a:r>
          </a:p>
        </p:txBody>
      </p:sp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8589DABA-F7DB-4BF4-8168-629BF942B3F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8793064"/>
              </p:ext>
            </p:extLst>
          </p:nvPr>
        </p:nvGraphicFramePr>
        <p:xfrm>
          <a:off x="4941467" y="5009098"/>
          <a:ext cx="3399603" cy="18262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49" name="Equation" r:id="rId7" imgW="1536480" imgH="825480" progId="Equation.DSMT4">
                  <p:embed/>
                </p:oleObj>
              </mc:Choice>
              <mc:Fallback>
                <p:oleObj name="Equation" r:id="rId7" imgW="1536480" imgH="825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941467" y="5009098"/>
                        <a:ext cx="3399603" cy="182623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16005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" grpId="0" build="allAtOnce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4"/>
          <p:cNvSpPr txBox="1">
            <a:spLocks/>
          </p:cNvSpPr>
          <p:nvPr/>
        </p:nvSpPr>
        <p:spPr>
          <a:xfrm>
            <a:off x="899592" y="3645024"/>
            <a:ext cx="6591985" cy="4102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So, we can get</a:t>
            </a:r>
            <a:endParaRPr lang="en-US" sz="2000" i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12648" y="152400"/>
            <a:ext cx="8153400" cy="990600"/>
          </a:xfrm>
        </p:spPr>
        <p:txBody>
          <a:bodyPr/>
          <a:lstStyle/>
          <a:p>
            <a:r>
              <a:rPr lang="en-US" dirty="0"/>
              <a:t>Cont.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6EF58BDC-F18B-401D-B3E5-65A590636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12" name="Content Placeholder 4"/>
          <p:cNvSpPr txBox="1">
            <a:spLocks/>
          </p:cNvSpPr>
          <p:nvPr/>
        </p:nvSpPr>
        <p:spPr>
          <a:xfrm>
            <a:off x="827584" y="1628800"/>
            <a:ext cx="4608512" cy="6429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boundary conditions at </a:t>
            </a:r>
            <a:r>
              <a:rPr lang="en-US" sz="20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0 are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B0EDB746-504F-43BF-8B53-E82E39197A8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76763717"/>
              </p:ext>
            </p:extLst>
          </p:nvPr>
        </p:nvGraphicFramePr>
        <p:xfrm>
          <a:off x="784891" y="2265764"/>
          <a:ext cx="7808913" cy="1152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77" name="Equation" r:id="rId3" imgW="3530520" imgH="520560" progId="Equation.DSMT4">
                  <p:embed/>
                </p:oleObj>
              </mc:Choice>
              <mc:Fallback>
                <p:oleObj name="Equation" r:id="rId3" imgW="3530520" imgH="520560" progId="Equation.DSMT4">
                  <p:embed/>
                  <p:pic>
                    <p:nvPicPr>
                      <p:cNvPr id="7" name="对象 6">
                        <a:extLst>
                          <a:ext uri="{FF2B5EF4-FFF2-40B4-BE49-F238E27FC236}">
                            <a16:creationId xmlns:a16="http://schemas.microsoft.com/office/drawing/2014/main" id="{8589DABA-F7DB-4BF4-8168-629BF942B3F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84891" y="2265764"/>
                        <a:ext cx="7808913" cy="1152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30CDC5DC-7434-4AF0-969D-F5B5ACC6C2A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52624525"/>
              </p:ext>
            </p:extLst>
          </p:nvPr>
        </p:nvGraphicFramePr>
        <p:xfrm>
          <a:off x="863651" y="4314100"/>
          <a:ext cx="1657350" cy="420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78" name="Equation" r:id="rId5" imgW="749160" imgH="190440" progId="Equation.DSMT4">
                  <p:embed/>
                </p:oleObj>
              </mc:Choice>
              <mc:Fallback>
                <p:oleObj name="Equation" r:id="rId5" imgW="749160" imgH="190440" progId="Equation.DSMT4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B0EDB746-504F-43BF-8B53-E82E39197A8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63651" y="4314100"/>
                        <a:ext cx="1657350" cy="4206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60692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1664281"/>
            <a:ext cx="5961063" cy="1178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Wave Polarization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28600" y="3200400"/>
            <a:ext cx="39172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</a:rPr>
              <a:t>Plane wave propagating along +</a:t>
            </a:r>
            <a:r>
              <a:rPr lang="en-US" sz="2000" i="1" dirty="0">
                <a:solidFill>
                  <a:schemeClr val="tx2"/>
                </a:solidFill>
              </a:rPr>
              <a:t>z</a:t>
            </a:r>
            <a:r>
              <a:rPr lang="en-US" sz="2000" dirty="0">
                <a:solidFill>
                  <a:schemeClr val="tx2"/>
                </a:solidFill>
              </a:rPr>
              <a:t> :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334000" y="2819400"/>
            <a:ext cx="36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F497D"/>
                </a:solidFill>
              </a:rPr>
              <a:t>If: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334000" y="3657600"/>
            <a:ext cx="564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F497D"/>
                </a:solidFill>
              </a:rPr>
              <a:t>then</a:t>
            </a: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199" y="3657600"/>
            <a:ext cx="4335417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791200" y="2895600"/>
            <a:ext cx="1447799" cy="8133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546189" y="3962400"/>
            <a:ext cx="4521611" cy="28705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4" name="Straight Connector 3"/>
          <p:cNvCxnSpPr/>
          <p:nvPr/>
        </p:nvCxnSpPr>
        <p:spPr>
          <a:xfrm>
            <a:off x="3482786" y="2253456"/>
            <a:ext cx="256560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228600" y="2514600"/>
            <a:ext cx="27720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3021937" y="5058344"/>
            <a:ext cx="407064" cy="809055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815769" y="5936228"/>
            <a:ext cx="281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Generally complex numbers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342067" y="2556974"/>
            <a:ext cx="17293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Phase difference</a:t>
            </a:r>
          </a:p>
        </p:txBody>
      </p:sp>
      <p:sp>
        <p:nvSpPr>
          <p:cNvPr id="18" name="Down Arrow 17"/>
          <p:cNvSpPr/>
          <p:nvPr/>
        </p:nvSpPr>
        <p:spPr>
          <a:xfrm rot="3408051" flipV="1">
            <a:off x="7367128" y="2830645"/>
            <a:ext cx="175272" cy="594360"/>
          </a:xfrm>
          <a:prstGeom prst="downArrow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5731638" y="4439183"/>
                <a:ext cx="2019784" cy="3319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0        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≥0</m:t>
                      </m:r>
                    </m:oMath>
                  </m:oMathPara>
                </a14:m>
                <a:endPara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1638" y="4439183"/>
                <a:ext cx="2019784" cy="331950"/>
              </a:xfrm>
              <a:prstGeom prst="rect">
                <a:avLst/>
              </a:prstGeom>
              <a:blipFill rotWithShape="0">
                <a:blip r:embed="rId6"/>
                <a:stretch>
                  <a:fillRect l="-904" r="-2108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C4AD942-A4D9-4C75-99B2-40403E5EB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24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Polarization State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04801" y="1905000"/>
            <a:ext cx="8534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3366FF"/>
                </a:solidFill>
              </a:rPr>
              <a:t>Polarization </a:t>
            </a:r>
            <a:r>
              <a:rPr lang="en-US" sz="2400" dirty="0">
                <a:solidFill>
                  <a:srgbClr val="FF0000"/>
                </a:solidFill>
              </a:rPr>
              <a:t>state</a:t>
            </a:r>
            <a:r>
              <a:rPr lang="en-US" sz="2400" dirty="0">
                <a:solidFill>
                  <a:srgbClr val="3366FF"/>
                </a:solidFill>
              </a:rPr>
              <a:t> describes the trace of </a:t>
            </a:r>
            <a:r>
              <a:rPr lang="en-US" sz="2400" b="1" dirty="0">
                <a:solidFill>
                  <a:srgbClr val="3366FF"/>
                </a:solidFill>
              </a:rPr>
              <a:t>E</a:t>
            </a:r>
            <a:r>
              <a:rPr lang="en-US" sz="2400" dirty="0">
                <a:solidFill>
                  <a:srgbClr val="3366FF"/>
                </a:solidFill>
              </a:rPr>
              <a:t> as a function of time </a:t>
            </a:r>
          </a:p>
          <a:p>
            <a:r>
              <a:rPr lang="en-US" sz="2400" dirty="0">
                <a:solidFill>
                  <a:srgbClr val="3366FF"/>
                </a:solidFill>
              </a:rPr>
              <a:t>at a fixed </a:t>
            </a:r>
            <a:r>
              <a:rPr lang="en-US" sz="2400" i="1" dirty="0" err="1">
                <a:solidFill>
                  <a:srgbClr val="3366FF"/>
                </a:solidFill>
              </a:rPr>
              <a:t>z</a:t>
            </a:r>
            <a:r>
              <a:rPr lang="en-US" sz="2400" dirty="0">
                <a:solidFill>
                  <a:srgbClr val="3366FF"/>
                </a:solidFill>
              </a:rPr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4025" y="3421797"/>
            <a:ext cx="44674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Magnitude </a:t>
            </a:r>
            <a:r>
              <a:rPr lang="zh-CN" altLang="en-US" sz="2400" dirty="0">
                <a:solidFill>
                  <a:srgbClr val="FF0000"/>
                </a:solidFill>
              </a:rPr>
              <a:t>（</a:t>
            </a:r>
            <a:r>
              <a:rPr lang="en-US" altLang="zh-CN" sz="2400" dirty="0">
                <a:solidFill>
                  <a:srgbClr val="FF0000"/>
                </a:solidFill>
              </a:rPr>
              <a:t>not amplitude</a:t>
            </a:r>
            <a:r>
              <a:rPr lang="zh-CN" altLang="en-US" sz="2400" dirty="0">
                <a:solidFill>
                  <a:srgbClr val="FF0000"/>
                </a:solidFill>
              </a:rPr>
              <a:t>）</a:t>
            </a:r>
            <a:r>
              <a:rPr lang="en-US" sz="2400" dirty="0">
                <a:solidFill>
                  <a:srgbClr val="FF0000"/>
                </a:solidFill>
              </a:rPr>
              <a:t> of </a:t>
            </a:r>
            <a:r>
              <a:rPr lang="en-US" sz="2400" b="1" dirty="0">
                <a:solidFill>
                  <a:srgbClr val="FF0000"/>
                </a:solidFill>
              </a:rPr>
              <a:t>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791200" y="3352800"/>
            <a:ext cx="21852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Inclination Angle</a:t>
            </a:r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4025" y="4191000"/>
            <a:ext cx="4498975" cy="14789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86399" y="4038600"/>
            <a:ext cx="3217331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7"/>
          <p:cNvSpPr/>
          <p:nvPr/>
        </p:nvSpPr>
        <p:spPr>
          <a:xfrm>
            <a:off x="943433" y="2321576"/>
            <a:ext cx="961567" cy="345424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642560C-9F99-4150-8F60-10595989F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25</a:t>
            </a:fld>
            <a:endParaRPr 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5715000" cy="990600"/>
          </a:xfrm>
        </p:spPr>
        <p:txBody>
          <a:bodyPr>
            <a:normAutofit fontScale="90000"/>
          </a:bodyPr>
          <a:lstStyle/>
          <a:p>
            <a:r>
              <a:rPr lang="en-US" dirty="0"/>
              <a:t>Linear Polarization:</a:t>
            </a:r>
            <a:br>
              <a:rPr lang="en-US" dirty="0"/>
            </a:br>
            <a:endParaRPr lang="en-US" dirty="0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142999"/>
            <a:ext cx="5105400" cy="5098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 rotWithShape="1">
          <a:blip r:embed="rId3" cstate="print"/>
          <a:srcRect b="13793"/>
          <a:stretch/>
        </p:blipFill>
        <p:spPr bwMode="auto">
          <a:xfrm>
            <a:off x="5088682" y="152400"/>
            <a:ext cx="3934797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886200" y="6096000"/>
            <a:ext cx="517215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6829183" y="3039070"/>
            <a:ext cx="22860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E traces a line</a:t>
            </a:r>
            <a:r>
              <a:rPr lang="en-US" dirty="0"/>
              <a:t>( </a:t>
            </a:r>
            <a:r>
              <a:rPr lang="en-US" dirty="0">
                <a:solidFill>
                  <a:schemeClr val="tx2"/>
                </a:solidFill>
              </a:rPr>
              <a:t>in blue) </a:t>
            </a:r>
            <a:r>
              <a:rPr lang="en-US" dirty="0">
                <a:solidFill>
                  <a:srgbClr val="FF0000"/>
                </a:solidFill>
              </a:rPr>
              <a:t>as the wave traverses a fixed plane </a:t>
            </a:r>
          </a:p>
        </p:txBody>
      </p:sp>
      <p:pic>
        <p:nvPicPr>
          <p:cNvPr id="7" name="Picture 6" descr="del0.tif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00" y="635000"/>
            <a:ext cx="977900" cy="4445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387654" y="609600"/>
            <a:ext cx="4411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or</a:t>
            </a:r>
          </a:p>
        </p:txBody>
      </p:sp>
      <p:pic>
        <p:nvPicPr>
          <p:cNvPr id="9" name="Picture 8" descr="delpi.tif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74838" y="647700"/>
            <a:ext cx="939800" cy="4191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810000" y="6096000"/>
            <a:ext cx="5334000" cy="762000"/>
          </a:xfrm>
          <a:prstGeom prst="rect">
            <a:avLst/>
          </a:prstGeom>
          <a:solidFill>
            <a:schemeClr val="accent1">
              <a:alpha val="0"/>
            </a:schemeClr>
          </a:solidFill>
          <a:ln w="29083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210300" y="5619095"/>
            <a:ext cx="182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Special cases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D56E835-6417-47AB-A1A1-35696D09C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49154" name="Picture 2" descr="See the source image">
            <a:extLst>
              <a:ext uri="{FF2B5EF4-FFF2-40B4-BE49-F238E27FC236}">
                <a16:creationId xmlns:a16="http://schemas.microsoft.com/office/drawing/2014/main" id="{860A36ED-6926-4C5F-BD9D-1930C99EDD9B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7925" y="2388925"/>
            <a:ext cx="4248150" cy="2447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9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9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228600"/>
            <a:ext cx="5334000" cy="990600"/>
          </a:xfrm>
        </p:spPr>
        <p:txBody>
          <a:bodyPr/>
          <a:lstStyle/>
          <a:p>
            <a:r>
              <a:rPr lang="en-US" dirty="0"/>
              <a:t>Circular Polarization</a:t>
            </a:r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1981200"/>
            <a:ext cx="5486400" cy="13840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 rotWithShape="1">
          <a:blip r:embed="rId3" cstate="print"/>
          <a:srcRect l="9778"/>
          <a:stretch/>
        </p:blipFill>
        <p:spPr bwMode="auto">
          <a:xfrm>
            <a:off x="6248399" y="228600"/>
            <a:ext cx="2812509" cy="65437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/>
          <p:cNvSpPr/>
          <p:nvPr/>
        </p:nvSpPr>
        <p:spPr>
          <a:xfrm>
            <a:off x="457200" y="1524000"/>
            <a:ext cx="320023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Polarization Handedness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608" y="3222410"/>
            <a:ext cx="2905125" cy="180975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590800" y="2232710"/>
            <a:ext cx="1533525" cy="345424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4800600"/>
            <a:ext cx="2905125" cy="180975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588008" y="3461882"/>
            <a:ext cx="137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Left-hand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209924" y="5811705"/>
            <a:ext cx="15144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Right-hand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A755EAD-F5AE-407C-8E98-190962D10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14" name="Rectangle 7"/>
          <p:cNvSpPr/>
          <p:nvPr/>
        </p:nvSpPr>
        <p:spPr>
          <a:xfrm>
            <a:off x="4097003" y="2736515"/>
            <a:ext cx="1533525" cy="345424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76200"/>
            <a:ext cx="8613648" cy="990600"/>
          </a:xfrm>
        </p:spPr>
        <p:txBody>
          <a:bodyPr>
            <a:normAutofit fontScale="90000"/>
          </a:bodyPr>
          <a:lstStyle/>
          <a:p>
            <a:r>
              <a:rPr lang="en-US" dirty="0"/>
              <a:t>LH Circular Polarization:</a:t>
            </a:r>
            <a:br>
              <a:rPr lang="en-US" dirty="0"/>
            </a:br>
            <a:r>
              <a:rPr lang="en-US" dirty="0"/>
              <a:t> 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399" y="1197922"/>
            <a:ext cx="5715001" cy="17738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19" name="Picture 3"/>
          <p:cNvPicPr>
            <a:picLocks noGrp="1" noChangeAspect="1" noChangeArrowheads="1"/>
          </p:cNvPicPr>
          <p:nvPr>
            <p:ph sz="quarter" idx="1"/>
          </p:nvPr>
        </p:nvPicPr>
        <p:blipFill rotWithShape="1">
          <a:blip r:embed="rId3" cstate="print"/>
          <a:srcRect b="40620"/>
          <a:stretch/>
        </p:blipFill>
        <p:spPr bwMode="auto">
          <a:xfrm>
            <a:off x="0" y="3048001"/>
            <a:ext cx="5804382" cy="365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 descr="crc.tif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574916"/>
            <a:ext cx="3505200" cy="568084"/>
          </a:xfrm>
          <a:prstGeom prst="rect">
            <a:avLst/>
          </a:prstGeom>
        </p:spPr>
      </p:pic>
      <p:pic>
        <p:nvPicPr>
          <p:cNvPr id="10" name="Picture 9" descr="7.21a.tif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92354" y="838200"/>
            <a:ext cx="3151646" cy="2895600"/>
          </a:xfrm>
          <a:prstGeom prst="rect">
            <a:avLst/>
          </a:prstGeom>
        </p:spPr>
      </p:pic>
      <p:pic>
        <p:nvPicPr>
          <p:cNvPr id="11" name="Picture 10" descr="blank.tif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05400" y="2362200"/>
            <a:ext cx="838200" cy="533400"/>
          </a:xfrm>
          <a:prstGeom prst="rect">
            <a:avLst/>
          </a:prstGeom>
        </p:spPr>
      </p:pic>
      <p:pic>
        <p:nvPicPr>
          <p:cNvPr id="12" name="Picture 11" descr="blank.tif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05400" y="4038600"/>
            <a:ext cx="838200" cy="381001"/>
          </a:xfrm>
          <a:prstGeom prst="rect">
            <a:avLst/>
          </a:prstGeom>
        </p:spPr>
      </p:pic>
      <p:pic>
        <p:nvPicPr>
          <p:cNvPr id="13" name="Picture 12" descr="blank.tif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31581" y="6248400"/>
            <a:ext cx="1062037" cy="450850"/>
          </a:xfrm>
          <a:prstGeom prst="rect">
            <a:avLst/>
          </a:prstGeom>
        </p:spPr>
      </p:pic>
      <p:pic>
        <p:nvPicPr>
          <p:cNvPr id="14" name="Picture 13" descr="eq7.56b.tiff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7182" y="4800600"/>
            <a:ext cx="3376818" cy="174625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6781800" y="6248400"/>
            <a:ext cx="1143000" cy="304800"/>
          </a:xfrm>
          <a:prstGeom prst="rect">
            <a:avLst/>
          </a:prstGeom>
          <a:solidFill>
            <a:schemeClr val="accent1">
              <a:alpha val="0"/>
            </a:schemeClr>
          </a:solidFill>
          <a:ln w="25908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506720" y="6324600"/>
            <a:ext cx="228600" cy="304800"/>
          </a:xfrm>
          <a:prstGeom prst="rect">
            <a:avLst/>
          </a:prstGeom>
          <a:solidFill>
            <a:schemeClr val="accent1">
              <a:alpha val="0"/>
            </a:schemeClr>
          </a:solidFill>
          <a:ln w="29083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267200" y="501687"/>
            <a:ext cx="2438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component is 90° ahead of </a:t>
            </a:r>
            <a:r>
              <a:rPr lang="en-US" sz="20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component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236211" y="6346795"/>
            <a:ext cx="22944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Constant magnitude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524500" y="3755194"/>
            <a:ext cx="2895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phase of </a:t>
            </a:r>
            <a:r>
              <a:rPr lang="en-US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component needs to take T/4 to become the current phase of </a:t>
            </a:r>
            <a:r>
              <a:rPr lang="en-US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component 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606A06E-0888-436B-A99E-EF65512A8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28</a:t>
            </a:fld>
            <a:endParaRPr 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613648" cy="990600"/>
          </a:xfrm>
        </p:spPr>
        <p:txBody>
          <a:bodyPr>
            <a:normAutofit fontScale="90000"/>
          </a:bodyPr>
          <a:lstStyle/>
          <a:p>
            <a:r>
              <a:rPr lang="en-US" dirty="0"/>
              <a:t>RH Circular Polarization:</a:t>
            </a:r>
            <a:br>
              <a:rPr lang="en-US" dirty="0"/>
            </a:br>
            <a:r>
              <a:rPr lang="en-US" dirty="0"/>
              <a:t> </a:t>
            </a:r>
          </a:p>
        </p:txBody>
      </p:sp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1676400"/>
            <a:ext cx="5275383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1" name="Picture 5"/>
          <p:cNvPicPr>
            <a:picLocks noChangeAspect="1" noChangeArrowheads="1"/>
          </p:cNvPicPr>
          <p:nvPr/>
        </p:nvPicPr>
        <p:blipFill rotWithShape="1">
          <a:blip r:embed="rId3" cstate="print"/>
          <a:srcRect t="49764"/>
          <a:stretch/>
        </p:blipFill>
        <p:spPr bwMode="auto">
          <a:xfrm>
            <a:off x="6019800" y="2667000"/>
            <a:ext cx="3048000" cy="3214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 descr="crc.tif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651116"/>
            <a:ext cx="3505200" cy="568084"/>
          </a:xfrm>
          <a:prstGeom prst="rect">
            <a:avLst/>
          </a:prstGeom>
        </p:spPr>
      </p:pic>
      <p:pic>
        <p:nvPicPr>
          <p:cNvPr id="9" name="Picture 8" descr="del-pi.tif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4600" y="698500"/>
            <a:ext cx="1467853" cy="45720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676400" y="3048000"/>
            <a:ext cx="3886200" cy="533400"/>
          </a:xfrm>
          <a:prstGeom prst="rect">
            <a:avLst/>
          </a:prstGeom>
          <a:solidFill>
            <a:schemeClr val="accent1">
              <a:alpha val="0"/>
            </a:schemeClr>
          </a:solidFill>
          <a:ln w="29083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4284783" y="549804"/>
            <a:ext cx="2438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component is 90° ahead of </a:t>
            </a:r>
            <a:r>
              <a:rPr lang="en-US" sz="20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component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23B32C3C-D3BC-4E4A-B6BC-0DAA960E7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29</a:t>
            </a:fld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858328"/>
            <a:ext cx="4314825" cy="47042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928195" y="6015335"/>
            <a:ext cx="25008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Guided EM Waves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477000" y="6324600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8" name="Rectangle 7"/>
          <p:cNvSpPr/>
          <p:nvPr/>
        </p:nvSpPr>
        <p:spPr>
          <a:xfrm>
            <a:off x="5203825" y="6015335"/>
            <a:ext cx="317817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400" dirty="0">
                <a:solidFill>
                  <a:srgbClr val="FF0000"/>
                </a:solidFill>
              </a:rPr>
              <a:t>Unbounded EM Waves</a:t>
            </a:r>
          </a:p>
        </p:txBody>
      </p:sp>
      <p:pic>
        <p:nvPicPr>
          <p:cNvPr id="9" name="Picture 8" descr="blank.tif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2400" y="2743200"/>
            <a:ext cx="4419600" cy="838200"/>
          </a:xfrm>
          <a:prstGeom prst="rect">
            <a:avLst/>
          </a:prstGeom>
        </p:spPr>
      </p:pic>
      <p:pic>
        <p:nvPicPr>
          <p:cNvPr id="3075" name="Picture 3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29200" y="106980"/>
            <a:ext cx="3429000" cy="59039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B748842-1281-4BBD-897A-C9546C733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324600" y="1"/>
            <a:ext cx="2819400" cy="29302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5249" y="3810000"/>
            <a:ext cx="6858001" cy="27913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 descr="blank.tiff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369939" y="6273961"/>
            <a:ext cx="762000" cy="381000"/>
          </a:xfrm>
          <a:prstGeom prst="rect">
            <a:avLst/>
          </a:prstGeom>
        </p:spPr>
      </p:pic>
      <p:pic>
        <p:nvPicPr>
          <p:cNvPr id="1126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2514600"/>
            <a:ext cx="7048500" cy="13204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8077200" y="6324600"/>
            <a:ext cx="653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Cont.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B038332-9F49-4315-A8EB-07F4E77E37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30</a:t>
            </a:fld>
            <a:endParaRPr 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0"/>
            <a:ext cx="8153400" cy="990600"/>
          </a:xfrm>
        </p:spPr>
        <p:txBody>
          <a:bodyPr/>
          <a:lstStyle/>
          <a:p>
            <a:r>
              <a:rPr lang="en-US" dirty="0"/>
              <a:t>Example 7-2 cont.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6200" y="1447800"/>
            <a:ext cx="4191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Wave with electric field magnitude</a:t>
            </a:r>
          </a:p>
          <a:p>
            <a:r>
              <a:rPr lang="en-US" sz="2000" dirty="0">
                <a:solidFill>
                  <a:srgbClr val="FF0000"/>
                </a:solidFill>
              </a:rPr>
              <a:t>of 3 (mV/</a:t>
            </a:r>
            <a:r>
              <a:rPr lang="en-US" sz="2000" dirty="0" err="1">
                <a:solidFill>
                  <a:srgbClr val="FF0000"/>
                </a:solidFill>
              </a:rPr>
              <a:t>m</a:t>
            </a:r>
            <a:r>
              <a:rPr lang="en-US" sz="2000" dirty="0">
                <a:solidFill>
                  <a:srgbClr val="FF0000"/>
                </a:solidFill>
              </a:rPr>
              <a:t>)  traveling in the +</a:t>
            </a:r>
            <a:r>
              <a:rPr lang="en-US" sz="2000" i="1" dirty="0" err="1">
                <a:solidFill>
                  <a:srgbClr val="FF0000"/>
                </a:solidFill>
              </a:rPr>
              <a:t>y</a:t>
            </a:r>
            <a:r>
              <a:rPr lang="en-US" sz="2000" i="1" dirty="0">
                <a:solidFill>
                  <a:srgbClr val="FF0000"/>
                </a:solidFill>
              </a:rPr>
              <a:t>-direction</a:t>
            </a:r>
            <a:endParaRPr lang="en-US" sz="2000" dirty="0">
              <a:solidFill>
                <a:srgbClr val="FF0000"/>
              </a:solidFill>
            </a:endParaRPr>
          </a:p>
        </p:txBody>
      </p:sp>
      <p:pic>
        <p:nvPicPr>
          <p:cNvPr id="9" name="Content Placeholder 8" descr="ex7.3b.tiff"/>
          <p:cNvPicPr>
            <a:picLocks noGrp="1" noChangeAspect="1"/>
          </p:cNvPicPr>
          <p:nvPr>
            <p:ph sz="quarter" idx="1"/>
          </p:nvPr>
        </p:nvPicPr>
        <p:blipFill>
          <a:blip r:embed="rId2"/>
          <a:srcRect t="-3736" b="-3736"/>
          <a:stretch>
            <a:fillRect/>
          </a:stretch>
        </p:blipFill>
        <p:spPr>
          <a:xfrm>
            <a:off x="4019229" y="1600200"/>
            <a:ext cx="5113148" cy="2819400"/>
          </a:xfrm>
        </p:spPr>
      </p:pic>
      <p:pic>
        <p:nvPicPr>
          <p:cNvPr id="10" name="Picture 9" descr="ex7.3a.tiff"/>
          <p:cNvPicPr>
            <a:picLocks noChangeAspect="1"/>
          </p:cNvPicPr>
          <p:nvPr/>
        </p:nvPicPr>
        <p:blipFill rotWithShape="1">
          <a:blip r:embed="rId3"/>
          <a:srcRect t="4196"/>
          <a:stretch/>
        </p:blipFill>
        <p:spPr>
          <a:xfrm>
            <a:off x="76200" y="2438400"/>
            <a:ext cx="4876800" cy="42672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001000" y="6248400"/>
            <a:ext cx="653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Cont.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8DF735C-E525-4689-949F-87B47A41B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31</a:t>
            </a:fld>
            <a:endParaRPr lang="en-US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0"/>
            <a:ext cx="8153400" cy="990600"/>
          </a:xfrm>
        </p:spPr>
        <p:txBody>
          <a:bodyPr/>
          <a:lstStyle/>
          <a:p>
            <a:r>
              <a:rPr lang="en-US" dirty="0"/>
              <a:t>Example 7-2 cont.</a:t>
            </a:r>
          </a:p>
        </p:txBody>
      </p:sp>
      <p:pic>
        <p:nvPicPr>
          <p:cNvPr id="7" name="Content Placeholder 6" descr="ex7.3c.tiff"/>
          <p:cNvPicPr>
            <a:picLocks noGrp="1" noChangeAspect="1"/>
          </p:cNvPicPr>
          <p:nvPr>
            <p:ph sz="quarter" idx="1"/>
          </p:nvPr>
        </p:nvPicPr>
        <p:blipFill>
          <a:blip r:embed="rId2"/>
          <a:srcRect l="-37665" r="-37665"/>
          <a:stretch>
            <a:fillRect/>
          </a:stretch>
        </p:blipFill>
        <p:spPr>
          <a:xfrm>
            <a:off x="-762000" y="1850620"/>
            <a:ext cx="4191000" cy="2310925"/>
          </a:xfrm>
        </p:spPr>
      </p:pic>
      <p:pic>
        <p:nvPicPr>
          <p:cNvPr id="8" name="Picture 7" descr="ex7.3e.tif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0" y="1524000"/>
            <a:ext cx="6096000" cy="2478617"/>
          </a:xfrm>
          <a:prstGeom prst="rect">
            <a:avLst/>
          </a:prstGeom>
        </p:spPr>
      </p:pic>
      <p:pic>
        <p:nvPicPr>
          <p:cNvPr id="9" name="Picture 8" descr="ex7.3f.tif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0281" y="4191000"/>
            <a:ext cx="5973719" cy="2455862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6FDCA1F-2846-454D-A443-3C4D10CCB5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32</a:t>
            </a:fld>
            <a:endParaRPr lang="en-US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837" y="5499887"/>
            <a:ext cx="6923363" cy="13581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Elliptical Polarization: </a:t>
            </a:r>
            <a:r>
              <a:rPr lang="en-US" dirty="0">
                <a:solidFill>
                  <a:srgbClr val="FF0000"/>
                </a:solidFill>
              </a:rPr>
              <a:t>General Case</a:t>
            </a:r>
          </a:p>
        </p:txBody>
      </p:sp>
      <p:pic>
        <p:nvPicPr>
          <p:cNvPr id="8" name="Picture 7" descr="blank.tif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5410200"/>
            <a:ext cx="5867400" cy="457200"/>
          </a:xfrm>
          <a:prstGeom prst="rect">
            <a:avLst/>
          </a:prstGeom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6200" y="2786568"/>
            <a:ext cx="4343400" cy="20902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495077" y="4950625"/>
            <a:ext cx="1933923" cy="688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7" name="Picture 5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431583" y="2057400"/>
            <a:ext cx="4636217" cy="3043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76200" y="1600200"/>
            <a:ext cx="7772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Linear and circular polarizations are special cases of elliptical polarization</a:t>
            </a:r>
          </a:p>
        </p:txBody>
      </p:sp>
      <p:sp>
        <p:nvSpPr>
          <p:cNvPr id="10" name="Rectangle 9"/>
          <p:cNvSpPr/>
          <p:nvPr/>
        </p:nvSpPr>
        <p:spPr>
          <a:xfrm>
            <a:off x="3886201" y="1636956"/>
            <a:ext cx="1371600" cy="345424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C441E3D-2519-4F05-8D61-FF36030C1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11" name="Rectangle 9"/>
          <p:cNvSpPr/>
          <p:nvPr/>
        </p:nvSpPr>
        <p:spPr>
          <a:xfrm>
            <a:off x="3450804" y="5855143"/>
            <a:ext cx="1371600" cy="345424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9"/>
          <p:cNvSpPr/>
          <p:nvPr/>
        </p:nvSpPr>
        <p:spPr>
          <a:xfrm>
            <a:off x="251520" y="6486955"/>
            <a:ext cx="1371600" cy="345424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52401"/>
            <a:ext cx="6172200" cy="66885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7772400" y="6324600"/>
            <a:ext cx="653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Cont.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2D80B51-D13C-4ADF-BCD0-73BA5D4F9E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34</a:t>
            </a:fld>
            <a:endParaRPr lang="en-US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9" name="Picture 3"/>
          <p:cNvPicPr>
            <a:picLocks noChangeAspect="1" noChangeArrowheads="1"/>
          </p:cNvPicPr>
          <p:nvPr/>
        </p:nvPicPr>
        <p:blipFill rotWithShape="1">
          <a:blip r:embed="rId2" cstate="print"/>
          <a:srcRect l="46489" r="12600" b="52174"/>
          <a:stretch/>
        </p:blipFill>
        <p:spPr bwMode="auto">
          <a:xfrm>
            <a:off x="990600" y="2971800"/>
            <a:ext cx="1676401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322721" y="1676400"/>
            <a:ext cx="5745079" cy="3358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457200" y="228600"/>
            <a:ext cx="35220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tx2"/>
                </a:solidFill>
              </a:rPr>
              <a:t>Example 7-3 cont.</a:t>
            </a:r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 rotWithShape="1">
          <a:blip r:embed="rId2" cstate="print"/>
          <a:srcRect t="54348"/>
          <a:stretch/>
        </p:blipFill>
        <p:spPr bwMode="auto">
          <a:xfrm>
            <a:off x="381000" y="5063746"/>
            <a:ext cx="4097729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C2233E0-D6FE-4DE3-B43C-19FFF3728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35</a:t>
            </a:fld>
            <a:endParaRPr lang="en-US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199" y="1604975"/>
            <a:ext cx="5988063" cy="174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Lossy</a:t>
            </a:r>
            <a:r>
              <a:rPr lang="en-US" dirty="0"/>
              <a:t> Media</a:t>
            </a:r>
          </a:p>
        </p:txBody>
      </p:sp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6200" y="3581401"/>
            <a:ext cx="6041232" cy="327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7696200" y="6096000"/>
            <a:ext cx="653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Cont.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715140" y="4308484"/>
            <a:ext cx="11430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Lossless</a:t>
            </a:r>
            <a:endParaRPr lang="zh-CN" altLang="en-US" sz="2000" dirty="0"/>
          </a:p>
        </p:txBody>
      </p:sp>
      <p:graphicFrame>
        <p:nvGraphicFramePr>
          <p:cNvPr id="7" name="对象 6"/>
          <p:cNvGraphicFramePr>
            <a:graphicFrameLocks noChangeAspect="1"/>
          </p:cNvGraphicFramePr>
          <p:nvPr/>
        </p:nvGraphicFramePr>
        <p:xfrm>
          <a:off x="6715140" y="4808550"/>
          <a:ext cx="1525588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268" name="公式" r:id="rId5" imgW="761760" imgH="203040" progId="Equation.3">
                  <p:embed/>
                </p:oleObj>
              </mc:Choice>
              <mc:Fallback>
                <p:oleObj name="公式" r:id="rId5" imgW="761760" imgH="20304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15140" y="4808550"/>
                        <a:ext cx="1525588" cy="406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CC215C4-72BB-4873-9583-D6AF72C3DE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36</a:t>
            </a:fld>
            <a:endParaRPr lang="en-US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Lossy</a:t>
            </a:r>
            <a:r>
              <a:rPr lang="en-US" dirty="0"/>
              <a:t> Media</a:t>
            </a:r>
          </a:p>
        </p:txBody>
      </p:sp>
      <p:pic>
        <p:nvPicPr>
          <p:cNvPr id="7" name="Picture 6" descr="blank.tif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377160" y="2438400"/>
            <a:ext cx="1347240" cy="533400"/>
          </a:xfrm>
          <a:prstGeom prst="rect">
            <a:avLst/>
          </a:prstGeom>
        </p:spPr>
      </p:pic>
      <p:pic>
        <p:nvPicPr>
          <p:cNvPr id="2048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5800" y="1676399"/>
            <a:ext cx="5708670" cy="51816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6099048" y="5120358"/>
            <a:ext cx="2667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Both are positive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286512" y="6215082"/>
            <a:ext cx="22145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Check when </a:t>
            </a:r>
            <a:r>
              <a:rPr lang="el-GR" altLang="zh-CN" sz="2000" dirty="0">
                <a:latin typeface="Times New Roman" pitchFamily="18" charset="0"/>
                <a:cs typeface="Times New Roman" pitchFamily="18" charset="0"/>
              </a:rPr>
              <a:t>ε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” = 0</a:t>
            </a:r>
            <a:endParaRPr lang="zh-CN" alt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40146F2-B5F0-43D0-BB20-B3583DD40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37</a:t>
            </a:fld>
            <a:endParaRPr lang="en-US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Attenuation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52400" y="1676400"/>
            <a:ext cx="2743200" cy="614067"/>
          </a:xfrm>
        </p:spPr>
        <p:txBody>
          <a:bodyPr/>
          <a:lstStyle/>
          <a:p>
            <a:pPr>
              <a:buNone/>
            </a:pPr>
            <a:r>
              <a:rPr lang="en-US" sz="3200" b="1" dirty="0">
                <a:solidFill>
                  <a:srgbClr val="FF0000"/>
                </a:solidFill>
              </a:rPr>
              <a:t>E</a:t>
            </a:r>
            <a:r>
              <a:rPr lang="en-US" sz="3200" dirty="0">
                <a:solidFill>
                  <a:srgbClr val="FF0000"/>
                </a:solidFill>
              </a:rPr>
              <a:t> and </a:t>
            </a:r>
            <a:r>
              <a:rPr lang="en-US" sz="3200" b="1" dirty="0">
                <a:solidFill>
                  <a:srgbClr val="FF0000"/>
                </a:solidFill>
              </a:rPr>
              <a:t>H</a:t>
            </a:r>
            <a:r>
              <a:rPr lang="en-US" sz="3200" dirty="0">
                <a:solidFill>
                  <a:srgbClr val="FF0000"/>
                </a:solidFill>
              </a:rPr>
              <a:t> fields:</a:t>
            </a:r>
          </a:p>
          <a:p>
            <a:endParaRPr lang="en-US" dirty="0"/>
          </a:p>
        </p:txBody>
      </p:sp>
      <p:pic>
        <p:nvPicPr>
          <p:cNvPr id="21508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2362201"/>
            <a:ext cx="6555663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Box 10"/>
          <p:cNvSpPr txBox="1"/>
          <p:nvPr/>
        </p:nvSpPr>
        <p:spPr>
          <a:xfrm>
            <a:off x="8229600" y="6324600"/>
            <a:ext cx="653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Cont.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038600" y="1767247"/>
            <a:ext cx="23289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28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propagation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E84E217-1553-4E57-B94B-35628FC241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38</a:t>
            </a:fld>
            <a:endParaRPr lang="en-US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Attenuation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52400" y="1447800"/>
            <a:ext cx="8613648" cy="4495800"/>
          </a:xfrm>
        </p:spPr>
        <p:txBody>
          <a:bodyPr/>
          <a:lstStyle/>
          <a:p>
            <a:pPr>
              <a:buNone/>
            </a:pPr>
            <a:r>
              <a:rPr lang="en-US" sz="3200" b="1" dirty="0">
                <a:solidFill>
                  <a:srgbClr val="FF0000"/>
                </a:solidFill>
              </a:rPr>
              <a:t> </a:t>
            </a:r>
            <a:endParaRPr lang="en-US" sz="3200" dirty="0">
              <a:solidFill>
                <a:srgbClr val="FF0000"/>
              </a:solidFill>
            </a:endParaRPr>
          </a:p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28600" y="1752600"/>
            <a:ext cx="17607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Magnitude of </a:t>
            </a:r>
            <a:r>
              <a:rPr lang="en-US" sz="2000" i="1" dirty="0">
                <a:solidFill>
                  <a:srgbClr val="FF0000"/>
                </a:solidFill>
              </a:rPr>
              <a:t>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81000" y="3581400"/>
            <a:ext cx="16906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Skin depth</a:t>
            </a:r>
          </a:p>
        </p:txBody>
      </p:sp>
      <p:pic>
        <p:nvPicPr>
          <p:cNvPr id="21510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2286000"/>
            <a:ext cx="3861968" cy="3473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11" name="Picture 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00" y="4191000"/>
            <a:ext cx="5161509" cy="266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128946" y="1219200"/>
            <a:ext cx="5015054" cy="3733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50A9232-9E71-4F1E-B6C9-780CB56ACB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39</a:t>
            </a:fld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Time-Harmonic Fields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04800" y="1569535"/>
            <a:ext cx="37559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For sinusoidal time variations:</a:t>
            </a:r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71600" y="4149080"/>
            <a:ext cx="2740343" cy="20535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3798" y="1569535"/>
            <a:ext cx="4502250" cy="6596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5976" y="5173577"/>
            <a:ext cx="2794500" cy="362134"/>
          </a:xfrm>
          <a:prstGeom prst="rect">
            <a:avLst/>
          </a:prstGeom>
        </p:spPr>
      </p:pic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CBA1BF0-6648-4FAD-9226-8490262C5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67FE491-B424-4DD1-870C-C8071B638B07}"/>
              </a:ext>
            </a:extLst>
          </p:cNvPr>
          <p:cNvSpPr txBox="1"/>
          <p:nvPr/>
        </p:nvSpPr>
        <p:spPr>
          <a:xfrm>
            <a:off x="467544" y="3285857"/>
            <a:ext cx="78488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</a:rPr>
              <a:t>For a linear, isotropic, and homogeneous medium with </a:t>
            </a:r>
            <a:r>
              <a:rPr lang="el-GR" altLang="zh-CN" sz="2400" dirty="0">
                <a:solidFill>
                  <a:srgbClr val="FF0000"/>
                </a:solidFill>
              </a:rPr>
              <a:t>ε</a:t>
            </a:r>
            <a:r>
              <a:rPr lang="en-US" altLang="zh-CN" sz="2400" dirty="0">
                <a:solidFill>
                  <a:srgbClr val="FF0000"/>
                </a:solidFill>
              </a:rPr>
              <a:t> and </a:t>
            </a:r>
            <a:r>
              <a:rPr lang="el-GR" altLang="zh-CN" sz="2400" dirty="0">
                <a:solidFill>
                  <a:srgbClr val="FF0000"/>
                </a:solidFill>
              </a:rPr>
              <a:t>μ</a:t>
            </a:r>
            <a:r>
              <a:rPr lang="en-US" altLang="zh-CN" sz="2400" dirty="0">
                <a:solidFill>
                  <a:srgbClr val="FF0000"/>
                </a:solidFill>
              </a:rPr>
              <a:t>, the Maxwell’s equations in phasor form are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91032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9352" y="228600"/>
            <a:ext cx="8766048" cy="990600"/>
          </a:xfrm>
        </p:spPr>
        <p:txBody>
          <a:bodyPr>
            <a:normAutofit fontScale="90000"/>
          </a:bodyPr>
          <a:lstStyle/>
          <a:p>
            <a:r>
              <a:rPr lang="en-US" dirty="0"/>
              <a:t>Low and High Frequency Approximations</a:t>
            </a:r>
          </a:p>
        </p:txBody>
      </p:sp>
      <p:pic>
        <p:nvPicPr>
          <p:cNvPr id="2253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9711" y="1600200"/>
            <a:ext cx="9004579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3"/>
          <p:cNvSpPr/>
          <p:nvPr/>
        </p:nvSpPr>
        <p:spPr>
          <a:xfrm>
            <a:off x="1752600" y="6366330"/>
            <a:ext cx="381000" cy="287453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5486400" y="6366331"/>
            <a:ext cx="381000" cy="287453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4"/>
          <p:cNvSpPr/>
          <p:nvPr/>
        </p:nvSpPr>
        <p:spPr>
          <a:xfrm>
            <a:off x="6143636" y="4857760"/>
            <a:ext cx="857256" cy="500066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3238195-AFF1-45C4-97F2-597361935A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40</a:t>
            </a:fld>
            <a:endParaRPr lang="en-US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8461248" cy="990600"/>
          </a:xfrm>
        </p:spPr>
        <p:txBody>
          <a:bodyPr>
            <a:normAutofit fontScale="90000"/>
          </a:bodyPr>
          <a:lstStyle/>
          <a:p>
            <a:r>
              <a:rPr lang="en-US" dirty="0"/>
              <a:t>Example 7-4:  </a:t>
            </a:r>
            <a:r>
              <a:rPr lang="en-US" dirty="0">
                <a:solidFill>
                  <a:srgbClr val="FF0000"/>
                </a:solidFill>
              </a:rPr>
              <a:t>Plane Wave in Seawater</a:t>
            </a:r>
          </a:p>
        </p:txBody>
      </p:sp>
      <p:pic>
        <p:nvPicPr>
          <p:cNvPr id="2355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752599"/>
            <a:ext cx="6248399" cy="50116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8305800" y="6477000"/>
            <a:ext cx="653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Cont.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7001D2C-18E2-4F25-9BF3-88DD89E20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41</a:t>
            </a:fld>
            <a:endParaRPr lang="en-US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8461248" cy="990600"/>
          </a:xfrm>
        </p:spPr>
        <p:txBody>
          <a:bodyPr>
            <a:normAutofit fontScale="90000"/>
          </a:bodyPr>
          <a:lstStyle/>
          <a:p>
            <a:r>
              <a:rPr lang="en-US" dirty="0"/>
              <a:t>Example 7-4:  </a:t>
            </a:r>
            <a:r>
              <a:rPr lang="en-US" dirty="0">
                <a:solidFill>
                  <a:srgbClr val="FF0000"/>
                </a:solidFill>
              </a:rPr>
              <a:t>Plane Wave in Seawater</a:t>
            </a:r>
          </a:p>
        </p:txBody>
      </p:sp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1600200"/>
            <a:ext cx="6248400" cy="52390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8305800" y="6477000"/>
            <a:ext cx="653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Cont.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196FC1F-99DB-470F-95B1-7D583DED7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42</a:t>
            </a:fld>
            <a:endParaRPr lang="en-US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8461248" cy="990600"/>
          </a:xfrm>
        </p:spPr>
        <p:txBody>
          <a:bodyPr>
            <a:normAutofit fontScale="90000"/>
          </a:bodyPr>
          <a:lstStyle/>
          <a:p>
            <a:r>
              <a:rPr lang="en-US" dirty="0"/>
              <a:t>Example 7-4:  </a:t>
            </a:r>
            <a:r>
              <a:rPr lang="en-US" dirty="0">
                <a:solidFill>
                  <a:srgbClr val="FF0000"/>
                </a:solidFill>
              </a:rPr>
              <a:t>Plane Wave in Seawater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305800" y="6477000"/>
            <a:ext cx="653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Cont.</a:t>
            </a:r>
          </a:p>
        </p:txBody>
      </p:sp>
      <p:pic>
        <p:nvPicPr>
          <p:cNvPr id="7" name="Content Placeholder 6" descr="eq7.80.tiff"/>
          <p:cNvPicPr>
            <a:picLocks noGrp="1" noChangeAspect="1"/>
          </p:cNvPicPr>
          <p:nvPr>
            <p:ph sz="quarter" idx="1"/>
          </p:nvPr>
        </p:nvPicPr>
        <p:blipFill>
          <a:blip r:embed="rId2"/>
          <a:srcRect t="-1783" b="-1783"/>
          <a:stretch>
            <a:fillRect/>
          </a:stretch>
        </p:blipFill>
        <p:spPr>
          <a:xfrm>
            <a:off x="152400" y="1447800"/>
            <a:ext cx="6633275" cy="3657600"/>
          </a:xfrm>
        </p:spPr>
      </p:pic>
      <p:sp>
        <p:nvSpPr>
          <p:cNvPr id="6" name="Rectangle 4"/>
          <p:cNvSpPr/>
          <p:nvPr/>
        </p:nvSpPr>
        <p:spPr>
          <a:xfrm>
            <a:off x="3071802" y="4572008"/>
            <a:ext cx="785818" cy="357190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2478EE70-EC60-4B85-9405-8B793E76A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43</a:t>
            </a:fld>
            <a:endParaRPr lang="en-US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-152400"/>
            <a:ext cx="8461248" cy="990600"/>
          </a:xfrm>
        </p:spPr>
        <p:txBody>
          <a:bodyPr>
            <a:normAutofit fontScale="90000"/>
          </a:bodyPr>
          <a:lstStyle/>
          <a:p>
            <a:r>
              <a:rPr lang="en-US" dirty="0"/>
              <a:t>Example 7-4:  </a:t>
            </a:r>
            <a:r>
              <a:rPr lang="en-US" dirty="0">
                <a:solidFill>
                  <a:srgbClr val="FF0000"/>
                </a:solidFill>
              </a:rPr>
              <a:t>Plane Wave in Seawater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305800" y="6477000"/>
            <a:ext cx="653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Cont.</a:t>
            </a:r>
          </a:p>
        </p:txBody>
      </p:sp>
      <p:pic>
        <p:nvPicPr>
          <p:cNvPr id="8" name="Content Placeholder 7" descr="eq8.81.tiff"/>
          <p:cNvPicPr>
            <a:picLocks noGrp="1" noChangeAspect="1"/>
          </p:cNvPicPr>
          <p:nvPr>
            <p:ph sz="quarter" idx="1"/>
          </p:nvPr>
        </p:nvPicPr>
        <p:blipFill>
          <a:blip r:embed="rId2"/>
          <a:srcRect l="-64362" r="-64362"/>
          <a:stretch>
            <a:fillRect/>
          </a:stretch>
        </p:blipFill>
        <p:spPr>
          <a:xfrm>
            <a:off x="-2438400" y="761999"/>
            <a:ext cx="10820400" cy="5966389"/>
          </a:xfr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7281F6A-52DF-48D0-9771-34DCD9C158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44</a:t>
            </a:fld>
            <a:endParaRPr lang="en-US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8461248" cy="990600"/>
          </a:xfrm>
        </p:spPr>
        <p:txBody>
          <a:bodyPr>
            <a:normAutofit fontScale="90000"/>
          </a:bodyPr>
          <a:lstStyle/>
          <a:p>
            <a:r>
              <a:rPr lang="en-US" dirty="0"/>
              <a:t>Example 7-4:  </a:t>
            </a:r>
            <a:r>
              <a:rPr lang="en-US" dirty="0">
                <a:solidFill>
                  <a:srgbClr val="FF0000"/>
                </a:solidFill>
              </a:rPr>
              <a:t>Plane Wave in Seawater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305800" y="64770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 </a:t>
            </a:r>
          </a:p>
        </p:txBody>
      </p:sp>
      <p:pic>
        <p:nvPicPr>
          <p:cNvPr id="8" name="Content Placeholder 7" descr="eq8.82.tiff"/>
          <p:cNvPicPr>
            <a:picLocks noGrp="1" noChangeAspect="1"/>
          </p:cNvPicPr>
          <p:nvPr>
            <p:ph sz="quarter" idx="1"/>
          </p:nvPr>
        </p:nvPicPr>
        <p:blipFill rotWithShape="1">
          <a:blip r:embed="rId2"/>
          <a:srcRect l="-744" r="-4749"/>
          <a:stretch/>
        </p:blipFill>
        <p:spPr>
          <a:xfrm>
            <a:off x="762000" y="1524000"/>
            <a:ext cx="5943600" cy="5166389"/>
          </a:xfrm>
        </p:spPr>
      </p:pic>
      <p:sp>
        <p:nvSpPr>
          <p:cNvPr id="9" name="Rectangle 8"/>
          <p:cNvSpPr/>
          <p:nvPr/>
        </p:nvSpPr>
        <p:spPr>
          <a:xfrm>
            <a:off x="2057400" y="5928389"/>
            <a:ext cx="3124200" cy="762000"/>
          </a:xfrm>
          <a:prstGeom prst="rect">
            <a:avLst/>
          </a:prstGeom>
          <a:solidFill>
            <a:schemeClr val="accent1">
              <a:alpha val="0"/>
            </a:schemeClr>
          </a:solidFill>
          <a:ln w="32258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3AEE7F7-44BC-464B-B68B-02E00C7B0E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45</a:t>
            </a:fld>
            <a:endParaRPr lang="en-US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 descr="mod75.tiff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645" b="-3645"/>
          <a:stretch>
            <a:fillRect/>
          </a:stretch>
        </p:blipFill>
        <p:spPr>
          <a:xfrm>
            <a:off x="207444" y="1066800"/>
            <a:ext cx="8912352" cy="4914288"/>
          </a:xfr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60A3B68-AAB8-40CB-8473-C624AF08B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46</a:t>
            </a:fld>
            <a:endParaRPr lang="en-US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Density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52400" y="1752600"/>
            <a:ext cx="21082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Poynting vector: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52400" y="3124200"/>
            <a:ext cx="38321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Total power intercepted by A: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52400" y="5181600"/>
            <a:ext cx="37609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Time-average power density:</a:t>
            </a:r>
          </a:p>
        </p:txBody>
      </p:sp>
      <p:pic>
        <p:nvPicPr>
          <p:cNvPr id="30722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2209473"/>
            <a:ext cx="259080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2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1000" y="3505200"/>
            <a:ext cx="2762250" cy="870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24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04800" y="5767873"/>
            <a:ext cx="4343400" cy="7091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25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267200" y="2438400"/>
            <a:ext cx="4224184" cy="2671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6FD3E51-C157-42B0-80F3-4778842C97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47</a:t>
            </a:fld>
            <a:endParaRPr lang="en-US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153400" cy="990600"/>
          </a:xfrm>
        </p:spPr>
        <p:txBody>
          <a:bodyPr>
            <a:normAutofit/>
          </a:bodyPr>
          <a:lstStyle/>
          <a:p>
            <a:r>
              <a:rPr lang="en-US" dirty="0"/>
              <a:t>Plane Wave in Lossless Medium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04800" y="1676400"/>
            <a:ext cx="42219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For a plane wave with </a:t>
            </a:r>
            <a:r>
              <a:rPr lang="en-US" sz="2400" b="1" dirty="0">
                <a:solidFill>
                  <a:srgbClr val="FF0000"/>
                </a:solidFill>
              </a:rPr>
              <a:t>E H</a:t>
            </a:r>
            <a:r>
              <a:rPr lang="en-US" sz="2400" dirty="0">
                <a:solidFill>
                  <a:srgbClr val="FF0000"/>
                </a:solidFill>
              </a:rPr>
              <a:t> field :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28600" y="3657600"/>
            <a:ext cx="69714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the time-average power density carried by the wave is:</a:t>
            </a:r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6405" y="2312602"/>
            <a:ext cx="3495515" cy="9522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747" name="Picture 3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4343387"/>
            <a:ext cx="4572000" cy="221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6202CD0-3424-4824-ACED-76C74A898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48</a:t>
            </a:fld>
            <a:endParaRPr lang="en-US"/>
          </a:p>
        </p:txBody>
      </p:sp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8420" y="2106315"/>
            <a:ext cx="4983654" cy="13647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0" y="1524000"/>
            <a:ext cx="49155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For a plane wave travelling in a </a:t>
            </a:r>
            <a:r>
              <a:rPr lang="en-US" sz="2000" dirty="0" err="1">
                <a:solidFill>
                  <a:srgbClr val="FF0000"/>
                </a:solidFill>
              </a:rPr>
              <a:t>lossy</a:t>
            </a:r>
            <a:r>
              <a:rPr lang="en-US" sz="2000" dirty="0">
                <a:solidFill>
                  <a:srgbClr val="FF0000"/>
                </a:solidFill>
              </a:rPr>
              <a:t> medium: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3867090"/>
            <a:ext cx="23388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the power density is :</a:t>
            </a:r>
          </a:p>
        </p:txBody>
      </p:sp>
      <p:pic>
        <p:nvPicPr>
          <p:cNvPr id="3277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7312" y="1911890"/>
            <a:ext cx="4560888" cy="18219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Plane Wave in </a:t>
            </a:r>
            <a:r>
              <a:rPr lang="en-US" dirty="0" err="1"/>
              <a:t>Lossy</a:t>
            </a:r>
            <a:r>
              <a:rPr lang="en-US" dirty="0"/>
              <a:t> Medium</a:t>
            </a:r>
          </a:p>
        </p:txBody>
      </p:sp>
      <p:pic>
        <p:nvPicPr>
          <p:cNvPr id="3277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199" y="4343400"/>
            <a:ext cx="4643159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77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876800" y="3886200"/>
            <a:ext cx="3652838" cy="8677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773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800600" y="4876800"/>
            <a:ext cx="4010025" cy="7267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774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600200" y="6019800"/>
            <a:ext cx="5486400" cy="6165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ectangle 9"/>
          <p:cNvSpPr/>
          <p:nvPr/>
        </p:nvSpPr>
        <p:spPr>
          <a:xfrm>
            <a:off x="1524000" y="5943600"/>
            <a:ext cx="5715000" cy="838200"/>
          </a:xfrm>
          <a:prstGeom prst="rect">
            <a:avLst/>
          </a:prstGeom>
          <a:solidFill>
            <a:schemeClr val="accent1">
              <a:alpha val="0"/>
            </a:schemeClr>
          </a:solidFill>
          <a:ln w="29083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858C2C9-C966-41F8-9292-AB66C97277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49</a:t>
            </a:fld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Complex Permittivity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t="7148"/>
          <a:stretch/>
        </p:blipFill>
        <p:spPr>
          <a:xfrm>
            <a:off x="3674038" y="1865210"/>
            <a:ext cx="853875" cy="270200"/>
          </a:xfrm>
          <a:prstGeom prst="rect">
            <a:avLst/>
          </a:prstGeom>
        </p:spPr>
      </p:pic>
      <p:pic>
        <p:nvPicPr>
          <p:cNvPr id="17" name="Picture 3"/>
          <p:cNvPicPr>
            <a:picLocks noGrp="1" noChangeAspect="1" noChangeArrowheads="1"/>
          </p:cNvPicPr>
          <p:nvPr>
            <p:ph sz="quarter" idx="1"/>
          </p:nvPr>
        </p:nvPicPr>
        <p:blipFill rotWithShape="1">
          <a:blip r:embed="rId4" cstate="print"/>
          <a:srcRect l="27899" r="30253" b="80195"/>
          <a:stretch/>
        </p:blipFill>
        <p:spPr bwMode="auto">
          <a:xfrm>
            <a:off x="5257800" y="3581400"/>
            <a:ext cx="3200400" cy="705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Picture 3"/>
          <p:cNvPicPr>
            <a:picLocks noChangeAspect="1" noChangeArrowheads="1"/>
          </p:cNvPicPr>
          <p:nvPr/>
        </p:nvPicPr>
        <p:blipFill rotWithShape="1">
          <a:blip r:embed="rId4" cstate="print"/>
          <a:srcRect t="41394"/>
          <a:stretch/>
        </p:blipFill>
        <p:spPr bwMode="auto">
          <a:xfrm>
            <a:off x="2362200" y="4876800"/>
            <a:ext cx="6555105" cy="17885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6200" y="1635775"/>
            <a:ext cx="4814316" cy="31451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D11D4BF-924B-48AB-B7C5-01DB0F25B1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45023"/>
            <a:ext cx="6019800" cy="17491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79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5509" y="1966911"/>
            <a:ext cx="5828091" cy="41723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79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98660" y="3429000"/>
            <a:ext cx="4045340" cy="312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C416616E-00A7-48B7-974B-BDB3CB0E41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50</a:t>
            </a:fld>
            <a:endParaRPr lang="en-US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Power Density of Different Polarization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81000" y="1828800"/>
            <a:ext cx="1676400" cy="830997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Linear Polarization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2343126" y="1773795"/>
                <a:ext cx="1891415" cy="4140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𝑗𝑘𝑧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3126" y="1773795"/>
                <a:ext cx="1891415" cy="41408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4767941" y="1600200"/>
                <a:ext cx="2090059" cy="7539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𝑗𝑘𝑧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7941" y="1600200"/>
                <a:ext cx="2090059" cy="75398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2340078" y="2584563"/>
                <a:ext cx="3699411" cy="8096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⃑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𝑎𝑣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Re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⃑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p>
                            <m:sSup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⃑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acc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0078" y="2584563"/>
                <a:ext cx="3699411" cy="80964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/>
          <p:cNvSpPr txBox="1"/>
          <p:nvPr/>
        </p:nvSpPr>
        <p:spPr>
          <a:xfrm>
            <a:off x="381000" y="3727563"/>
            <a:ext cx="1676400" cy="830997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Circular Polarization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2343126" y="3915214"/>
                <a:ext cx="2805576" cy="4140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  <m:acc>
                            <m:accPr>
                              <m:chr m:val="̂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</m:d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𝑗𝑘𝑧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3126" y="3915214"/>
                <a:ext cx="2805576" cy="414088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5529941" y="3741619"/>
                <a:ext cx="2885918" cy="7541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  <m:acc>
                            <m:accPr>
                              <m:chr m:val="̂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𝑗𝑘𝑧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9941" y="3741619"/>
                <a:ext cx="2885918" cy="754181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381000" y="4648200"/>
                <a:ext cx="7873566" cy="16192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⃑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𝑎𝑣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Re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⃑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p>
                            <m:sSup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⃑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</a:rPr>
                        <m:t>Re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</m:d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𝑗𝑘𝑧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</m:d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𝑗𝑘𝑧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4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</a:rPr>
                        <m:t>Re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</m:d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</a:rPr>
                        <m:t>Re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acc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acc>
                            <m:accPr>
                              <m:chr m:val="̂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acc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4648200"/>
                <a:ext cx="7873566" cy="1619289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3"/>
          <p:cNvSpPr/>
          <p:nvPr/>
        </p:nvSpPr>
        <p:spPr>
          <a:xfrm>
            <a:off x="5257799" y="2557873"/>
            <a:ext cx="781689" cy="871127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7239000" y="5427364"/>
            <a:ext cx="685800" cy="871127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1828800" y="5273178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Total fields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A8ED697-316F-461B-9702-F2459BF23F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87611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Summary</a:t>
            </a:r>
          </a:p>
        </p:txBody>
      </p:sp>
      <p:pic>
        <p:nvPicPr>
          <p:cNvPr id="3481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73861" y="1600200"/>
            <a:ext cx="7796279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A41A6E1-2C7D-4D84-8E17-133E764072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52</a:t>
            </a:fld>
            <a:endParaRPr lang="en-US"/>
          </a:p>
        </p:txBody>
      </p:sp>
      <p:sp>
        <p:nvSpPr>
          <p:cNvPr id="4" name="矩形 3"/>
          <p:cNvSpPr/>
          <p:nvPr/>
        </p:nvSpPr>
        <p:spPr>
          <a:xfrm>
            <a:off x="5004048" y="620688"/>
            <a:ext cx="220573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solidFill>
                  <a:srgbClr val="FF0000"/>
                </a:solidFill>
              </a:rPr>
              <a:t>Homework due XXX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Wave Equations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975" y="2095500"/>
            <a:ext cx="4347287" cy="365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26698" y="1600200"/>
            <a:ext cx="4441102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3"/>
          <p:cNvSpPr/>
          <p:nvPr/>
        </p:nvSpPr>
        <p:spPr>
          <a:xfrm>
            <a:off x="7131911" y="2624314"/>
            <a:ext cx="20120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Helmholtz equation</a:t>
            </a:r>
            <a:endParaRPr 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856F7B3-3B96-448A-91BE-35E5B4C56B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Lossless Media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0" y="1600200"/>
            <a:ext cx="8991600" cy="1524000"/>
          </a:xfrm>
        </p:spPr>
        <p:txBody>
          <a:bodyPr>
            <a:normAutofit/>
          </a:bodyPr>
          <a:lstStyle/>
          <a:p>
            <a:pPr indent="0">
              <a:buNone/>
            </a:pPr>
            <a:r>
              <a:rPr lang="en-US" dirty="0"/>
              <a:t>If the medium is </a:t>
            </a:r>
            <a:r>
              <a:rPr lang="en-US" b="1" i="1" dirty="0" err="1">
                <a:solidFill>
                  <a:srgbClr val="FF0000"/>
                </a:solidFill>
              </a:rPr>
              <a:t>nonconducting</a:t>
            </a:r>
            <a:r>
              <a:rPr lang="en-US" b="1" i="1" dirty="0"/>
              <a:t> </a:t>
            </a:r>
            <a:r>
              <a:rPr lang="en-US" b="1" dirty="0"/>
              <a:t>(</a:t>
            </a:r>
            <a:r>
              <a:rPr lang="en-US" b="1" dirty="0" err="1"/>
              <a:t>σ</a:t>
            </a:r>
            <a:r>
              <a:rPr lang="en-US" b="1" dirty="0"/>
              <a:t> = 0), </a:t>
            </a:r>
            <a:r>
              <a:rPr lang="en-US" dirty="0"/>
              <a:t>the wave does not suffer any attenuation as it travels and hence the medium is said to be </a:t>
            </a:r>
            <a:r>
              <a:rPr lang="en-US" b="1" i="1" dirty="0">
                <a:solidFill>
                  <a:srgbClr val="FF0000"/>
                </a:solidFill>
              </a:rPr>
              <a:t>lossless.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09700" y="3191422"/>
            <a:ext cx="6515100" cy="342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FD246E3-245F-4A3A-B835-872DDE32B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152400"/>
            <a:ext cx="8153400" cy="990600"/>
          </a:xfrm>
        </p:spPr>
        <p:txBody>
          <a:bodyPr/>
          <a:lstStyle/>
          <a:p>
            <a:r>
              <a:rPr lang="en-US" dirty="0"/>
              <a:t>Uniform Plane Wave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724400" y="15240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724400" y="24384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 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572000" y="34290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772400" y="34290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029200" y="44958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 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5162107" y="62484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B65EE08-9860-44F7-85C7-FE778D1B2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2042509"/>
            <a:ext cx="2914650" cy="61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03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5354" y="4221088"/>
            <a:ext cx="5343525" cy="160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03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4556" y="3062287"/>
            <a:ext cx="2543175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308687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152400"/>
            <a:ext cx="8153400" cy="990600"/>
          </a:xfrm>
        </p:spPr>
        <p:txBody>
          <a:bodyPr/>
          <a:lstStyle/>
          <a:p>
            <a:r>
              <a:rPr lang="en-US" dirty="0"/>
              <a:t>Uniform Plane Wave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724400" y="15240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724400" y="24384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 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572000" y="34290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772400" y="34290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029200" y="44958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 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5162107" y="62484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sz="quarter" idx="1"/>
          </p:nvPr>
        </p:nvPicPr>
        <p:blipFill rotWithShape="1">
          <a:blip r:embed="rId2" cstate="print"/>
          <a:srcRect t="46123"/>
          <a:stretch/>
        </p:blipFill>
        <p:spPr bwMode="auto">
          <a:xfrm>
            <a:off x="1611511" y="1914416"/>
            <a:ext cx="6595110" cy="47725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B65EE08-9860-44F7-85C7-FE778D1B2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dia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34121</TotalTime>
  <Words>856</Words>
  <Application>Microsoft Office PowerPoint</Application>
  <PresentationFormat>全屏显示(4:3)</PresentationFormat>
  <Paragraphs>228</Paragraphs>
  <Slides>52</Slides>
  <Notes>5</Notes>
  <HiddenSlides>0</HiddenSlides>
  <MMClips>0</MMClips>
  <ScaleCrop>false</ScaleCrop>
  <HeadingPairs>
    <vt:vector size="8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52</vt:i4>
      </vt:variant>
    </vt:vector>
  </HeadingPairs>
  <TitlesOfParts>
    <vt:vector size="63" baseType="lpstr">
      <vt:lpstr>华文仿宋</vt:lpstr>
      <vt:lpstr>Arial</vt:lpstr>
      <vt:lpstr>Calibri</vt:lpstr>
      <vt:lpstr>Cambria Math</vt:lpstr>
      <vt:lpstr>Times New Roman</vt:lpstr>
      <vt:lpstr>Tw Cen MT</vt:lpstr>
      <vt:lpstr>Wingdings</vt:lpstr>
      <vt:lpstr>Wingdings 2</vt:lpstr>
      <vt:lpstr>Median</vt:lpstr>
      <vt:lpstr>公式</vt:lpstr>
      <vt:lpstr>MathType 6.0 Equation</vt:lpstr>
      <vt:lpstr>7. Plane Wave Propagation</vt:lpstr>
      <vt:lpstr>Chapter 7 Overview</vt:lpstr>
      <vt:lpstr>PowerPoint 演示文稿</vt:lpstr>
      <vt:lpstr>Time-Harmonic Fields</vt:lpstr>
      <vt:lpstr>Complex Permittivity</vt:lpstr>
      <vt:lpstr>Wave Equations</vt:lpstr>
      <vt:lpstr>Lossless Media</vt:lpstr>
      <vt:lpstr>Uniform Plane Wave</vt:lpstr>
      <vt:lpstr>Uniform Plane Wave</vt:lpstr>
      <vt:lpstr>Transverse Electromagnetic (TEM) Wave</vt:lpstr>
      <vt:lpstr>Uniform Plane Wave Solution</vt:lpstr>
      <vt:lpstr>Uniform Plane Wave Solution</vt:lpstr>
      <vt:lpstr>Intrinsic Impedance</vt:lpstr>
      <vt:lpstr>TEM wave</vt:lpstr>
      <vt:lpstr>   </vt:lpstr>
      <vt:lpstr>   </vt:lpstr>
      <vt:lpstr>PowerPoint 演示文稿</vt:lpstr>
      <vt:lpstr>PowerPoint 演示文稿</vt:lpstr>
      <vt:lpstr>General Plane Wave</vt:lpstr>
      <vt:lpstr>Cont.</vt:lpstr>
      <vt:lpstr> Wave decomposition </vt:lpstr>
      <vt:lpstr>Example</vt:lpstr>
      <vt:lpstr>Cont.</vt:lpstr>
      <vt:lpstr>Wave Polarization</vt:lpstr>
      <vt:lpstr>Polarization State</vt:lpstr>
      <vt:lpstr>Linear Polarization: </vt:lpstr>
      <vt:lpstr>Circular Polarization</vt:lpstr>
      <vt:lpstr>LH Circular Polarization:  </vt:lpstr>
      <vt:lpstr>RH Circular Polarization:  </vt:lpstr>
      <vt:lpstr>PowerPoint 演示文稿</vt:lpstr>
      <vt:lpstr>Example 7-2 cont.</vt:lpstr>
      <vt:lpstr>Example 7-2 cont.</vt:lpstr>
      <vt:lpstr>Elliptical Polarization: General Case</vt:lpstr>
      <vt:lpstr>PowerPoint 演示文稿</vt:lpstr>
      <vt:lpstr>PowerPoint 演示文稿</vt:lpstr>
      <vt:lpstr>Lossy Media</vt:lpstr>
      <vt:lpstr>Lossy Media</vt:lpstr>
      <vt:lpstr>Attenuation</vt:lpstr>
      <vt:lpstr>Attenuation</vt:lpstr>
      <vt:lpstr>Low and High Frequency Approximations</vt:lpstr>
      <vt:lpstr>Example 7-4:  Plane Wave in Seawater</vt:lpstr>
      <vt:lpstr>Example 7-4:  Plane Wave in Seawater</vt:lpstr>
      <vt:lpstr>Example 7-4:  Plane Wave in Seawater</vt:lpstr>
      <vt:lpstr>Example 7-4:  Plane Wave in Seawater</vt:lpstr>
      <vt:lpstr>Example 7-4:  Plane Wave in Seawater</vt:lpstr>
      <vt:lpstr>PowerPoint 演示文稿</vt:lpstr>
      <vt:lpstr>Power Density</vt:lpstr>
      <vt:lpstr>Plane Wave in Lossless Medium</vt:lpstr>
      <vt:lpstr>Plane Wave in Lossy Medium</vt:lpstr>
      <vt:lpstr>PowerPoint 演示文稿</vt:lpstr>
      <vt:lpstr>Power Density of Different Polarization</vt:lpstr>
      <vt:lpstr> 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EECS 215: Introduction to Circuits</dc:title>
  <dc:creator>jphilli</dc:creator>
  <cp:lastModifiedBy>dell</cp:lastModifiedBy>
  <cp:revision>520</cp:revision>
  <dcterms:created xsi:type="dcterms:W3CDTF">2010-03-29T13:07:50Z</dcterms:created>
  <dcterms:modified xsi:type="dcterms:W3CDTF">2021-04-07T03:45:51Z</dcterms:modified>
</cp:coreProperties>
</file>